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85" r:id="rId4"/>
    <p:sldId id="288" r:id="rId5"/>
    <p:sldId id="287" r:id="rId6"/>
    <p:sldId id="289" r:id="rId7"/>
    <p:sldId id="290" r:id="rId8"/>
    <p:sldId id="292" r:id="rId9"/>
    <p:sldId id="291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4" r:id="rId21"/>
    <p:sldId id="303" r:id="rId22"/>
    <p:sldId id="305" r:id="rId23"/>
    <p:sldId id="306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6" r:id="rId32"/>
    <p:sldId id="315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</p:sldIdLst>
  <p:sldSz cx="9144000" cy="5143500" type="screen16x9"/>
  <p:notesSz cx="6858000" cy="9144000"/>
  <p:embeddedFontLst>
    <p:embeddedFont>
      <p:font typeface="Raleway Light" panose="020B0604020202020204" charset="0"/>
      <p:regular r:id="rId48"/>
      <p:bold r:id="rId49"/>
      <p:italic r:id="rId50"/>
      <p:boldItalic r:id="rId51"/>
    </p:embeddedFont>
    <p:embeddedFont>
      <p:font typeface="Century Schoolbook" panose="02040604050505020304" pitchFamily="18" charset="0"/>
      <p:regular r:id="rId52"/>
      <p:bold r:id="rId53"/>
      <p:italic r:id="rId54"/>
      <p:boldItalic r:id="rId55"/>
    </p:embeddedFont>
    <p:embeddedFont>
      <p:font typeface="Playfair Display" panose="020B0604020202020204" charset="0"/>
      <p:regular r:id="rId56"/>
      <p:bold r:id="rId57"/>
      <p:italic r:id="rId58"/>
      <p:boldItalic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MS PGothic" panose="020B0600070205080204" pitchFamily="34" charset="-128"/>
      <p:regular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B687A9-448E-476E-A0C0-3782B2B46290}">
  <a:tblStyle styleId="{36B687A9-448E-476E-A0C0-3782B2B462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3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Here</a:t>
            </a:r>
            <a:r>
              <a:rPr lang="en-US" baseline="0" dirty="0"/>
              <a:t> the participants are lead to offer answers such as half an hour or a little more than half an hour.</a:t>
            </a: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53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57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These questions lead to a discussion of overhead issues such as contention</a:t>
            </a:r>
            <a:r>
              <a:rPr lang="en-US" baseline="0" dirty="0"/>
              <a:t> for shared resources (particularly shared memory) and communication among threads at the shared interfaces between subdomains. The participants are lead to conclude that two workers will take a bit more than half the time of one worker, because of the overhead of contention and </a:t>
            </a:r>
            <a:r>
              <a:rPr lang="en-US" baseline="0" dirty="0" err="1"/>
              <a:t>ocmmunication</a:t>
            </a: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39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By</a:t>
            </a:r>
            <a:r>
              <a:rPr lang="en-US" baseline="0" dirty="0"/>
              <a:t> this time, the issues of contention and communication are becoming clear. The participants are lead to understand that overhead increases as the number of workers increases.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95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At this stage,</a:t>
            </a:r>
            <a:r>
              <a:rPr lang="en-US" baseline="0" dirty="0"/>
              <a:t> the discussion turns to the concept of diminishing returns, and the instructor points out that, in practice, a shared memory parallel program typically will top out in performance at 8 to 32 threads.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5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931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04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4466275" y="-1238838"/>
            <a:ext cx="211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0" y="3420048"/>
            <a:ext cx="9144000" cy="17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-5400000">
            <a:off x="4497775" y="-2041588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3"/>
          <p:cNvSpPr/>
          <p:nvPr/>
        </p:nvSpPr>
        <p:spPr>
          <a:xfrm rot="10800000" flipH="1">
            <a:off x="0" y="2571593"/>
            <a:ext cx="9144000" cy="257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3031150"/>
            <a:ext cx="455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455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-126" y="1352327"/>
            <a:ext cx="9143999" cy="312307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9pPr>
          </a:lstStyle>
          <a:p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Picture 2" descr="Tandem">
            <a:extLst>
              <a:ext uri="{FF2B5EF4-FFF2-40B4-BE49-F238E27FC236}">
                <a16:creationId xmlns:a16="http://schemas.microsoft.com/office/drawing/2014/main" id="{04D24453-10A3-4E6E-A5A1-7484FB288B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1" y="192316"/>
            <a:ext cx="1195753" cy="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_AND_BODY_1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 rot="10800000" flipH="1">
            <a:off x="4543625" y="-5"/>
            <a:ext cx="1482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Google Shape;36;p6"/>
          <p:cNvCxnSpPr/>
          <p:nvPr/>
        </p:nvCxnSpPr>
        <p:spPr>
          <a:xfrm>
            <a:off x="365850" y="4813675"/>
            <a:ext cx="3840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589350" y="819475"/>
            <a:ext cx="3393300" cy="67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0" y="1518900"/>
            <a:ext cx="4543624" cy="26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9pPr>
          </a:lstStyle>
          <a:p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595675" y="4813750"/>
            <a:ext cx="33891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tx2">
            <a:lumMod val="75000"/>
            <a:alpha val="6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pic>
        <p:nvPicPr>
          <p:cNvPr id="5" name="Picture 2" descr="Tandem">
            <a:extLst>
              <a:ext uri="{FF2B5EF4-FFF2-40B4-BE49-F238E27FC236}">
                <a16:creationId xmlns:a16="http://schemas.microsoft.com/office/drawing/2014/main" id="{E5DB26DB-5684-4C70-9FC0-C35E0DFB66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1" y="192316"/>
            <a:ext cx="1195753" cy="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iazza.com/northeastern/fall2018/nugpu101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ortheastern.service-now.com/research" TargetMode="External"/><Relationship Id="rId2" Type="http://schemas.openxmlformats.org/officeDocument/2006/relationships/hyperlink" Target="https://its.northeastern.edu/researchcomputing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aKZzL3o5kf_RVm23YTuOLj1LI2DZFlzitA2g9w6axas/edit#slide=id.g412dc120e5_0_0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jgutierrez@ece.neu.edu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ldbestlearningcenter.com/index_files/cpp-tutorial-variables_datatypes_exercises.htm" TargetMode="External"/><Relationship Id="rId2" Type="http://schemas.openxmlformats.org/officeDocument/2006/relationships/hyperlink" Target="https://www.youtube.com/watch?v=tvC1WCdV1XU&amp;list=PLAE85DE8440AA6B8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odecademy.com/learn/learn-the-command-line" TargetMode="External"/><Relationship Id="rId5" Type="http://schemas.openxmlformats.org/officeDocument/2006/relationships/hyperlink" Target="http://www.ee.surrey.ac.uk/Teaching/Unix/" TargetMode="External"/><Relationship Id="rId4" Type="http://schemas.openxmlformats.org/officeDocument/2006/relationships/hyperlink" Target="https://www.youtube.com/watch?v=HjuHHI60s44&amp;list=PL6gx4Cwl9DGCkg2uj3PxUWhMDuTw3VKj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GPU Programming </a:t>
            </a:r>
            <a:r>
              <a:rPr lang="en-US" sz="1800" dirty="0"/>
              <a:t>(in CUDA)</a:t>
            </a:r>
            <a:endParaRPr dirty="0"/>
          </a:p>
        </p:txBody>
      </p:sp>
      <p:sp>
        <p:nvSpPr>
          <p:cNvPr id="3" name="Google Shape;111;p13">
            <a:extLst>
              <a:ext uri="{FF2B5EF4-FFF2-40B4-BE49-F238E27FC236}">
                <a16:creationId xmlns:a16="http://schemas.microsoft.com/office/drawing/2014/main" id="{3DD5E2D7-EDC6-4942-BEFB-24B4DDBBB40D}"/>
              </a:ext>
            </a:extLst>
          </p:cNvPr>
          <p:cNvSpPr/>
          <p:nvPr/>
        </p:nvSpPr>
        <p:spPr>
          <a:xfrm>
            <a:off x="685798" y="3519461"/>
            <a:ext cx="8306339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Julian Gutierrez</a:t>
            </a:r>
          </a:p>
        </p:txBody>
      </p:sp>
      <p:pic>
        <p:nvPicPr>
          <p:cNvPr id="4" name="Picture 2" descr="Tandem">
            <a:extLst>
              <a:ext uri="{FF2B5EF4-FFF2-40B4-BE49-F238E27FC236}">
                <a16:creationId xmlns:a16="http://schemas.microsoft.com/office/drawing/2014/main" id="{2484E6E1-F171-4DC6-92B8-3C78606A9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29" y="4204260"/>
            <a:ext cx="22860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C82FA3-C2B3-45AC-8D8B-FDEC06D1FF79}"/>
              </a:ext>
            </a:extLst>
          </p:cNvPr>
          <p:cNvSpPr/>
          <p:nvPr/>
        </p:nvSpPr>
        <p:spPr>
          <a:xfrm>
            <a:off x="7575942" y="2907497"/>
            <a:ext cx="15680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800"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Fall 2018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BB6642-534C-43DF-8443-56C0CBA7F1DF}"/>
              </a:ext>
            </a:extLst>
          </p:cNvPr>
          <p:cNvCxnSpPr>
            <a:cxnSpLocks/>
          </p:cNvCxnSpPr>
          <p:nvPr/>
        </p:nvCxnSpPr>
        <p:spPr>
          <a:xfrm>
            <a:off x="685798" y="4056185"/>
            <a:ext cx="77899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A32696A-EBD5-4811-BF7D-0AFEE2AB0591}"/>
              </a:ext>
            </a:extLst>
          </p:cNvPr>
          <p:cNvSpPr/>
          <p:nvPr/>
        </p:nvSpPr>
        <p:spPr>
          <a:xfrm>
            <a:off x="685798" y="4119625"/>
            <a:ext cx="1212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chemeClr val="tx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Session 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BCAC0-660F-4B93-9063-62096943A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B5744-3FBD-4BDB-9D21-2CA7DF3CA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3599111" cy="3123073"/>
          </a:xfrm>
        </p:spPr>
        <p:txBody>
          <a:bodyPr/>
          <a:lstStyle/>
          <a:p>
            <a:r>
              <a:rPr lang="en-US" dirty="0"/>
              <a:t>The course consists of 12 sessions, 2 sessions per week.</a:t>
            </a:r>
          </a:p>
          <a:p>
            <a:r>
              <a:rPr lang="en-US" b="1" dirty="0"/>
              <a:t>Tuesdays</a:t>
            </a:r>
            <a:r>
              <a:rPr lang="en-US" dirty="0"/>
              <a:t>: from 6 pm to 8 pm in </a:t>
            </a:r>
            <a:r>
              <a:rPr lang="en-US" dirty="0" err="1"/>
              <a:t>Hurtig</a:t>
            </a:r>
            <a:r>
              <a:rPr lang="en-US" dirty="0"/>
              <a:t> Hall 129</a:t>
            </a:r>
          </a:p>
          <a:p>
            <a:pPr lvl="1"/>
            <a:r>
              <a:rPr lang="en-US" dirty="0"/>
              <a:t>Except November 6</a:t>
            </a:r>
            <a:r>
              <a:rPr lang="en-US" baseline="30000" dirty="0"/>
              <a:t>th</a:t>
            </a:r>
            <a:r>
              <a:rPr lang="en-US" dirty="0"/>
              <a:t>, in Robinson Hall 411.</a:t>
            </a:r>
          </a:p>
          <a:p>
            <a:r>
              <a:rPr lang="en-US" b="1" dirty="0"/>
              <a:t>Fridays</a:t>
            </a:r>
            <a:r>
              <a:rPr lang="en-US" dirty="0"/>
              <a:t>: from 6 pm to 8 pm in </a:t>
            </a:r>
            <a:r>
              <a:rPr lang="en-US" dirty="0" err="1"/>
              <a:t>Hurtig</a:t>
            </a:r>
            <a:r>
              <a:rPr lang="en-US" dirty="0"/>
              <a:t> Hall 129.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D8B05-3DD5-4110-865B-35F3E510E0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2EE153-2311-46C4-BB7A-FCB3D9159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675435"/>
              </p:ext>
            </p:extLst>
          </p:nvPr>
        </p:nvGraphicFramePr>
        <p:xfrm>
          <a:off x="3747233" y="1853094"/>
          <a:ext cx="5120640" cy="2352675"/>
        </p:xfrm>
        <a:graphic>
          <a:graphicData uri="http://schemas.openxmlformats.org/drawingml/2006/table">
            <a:tbl>
              <a:tblPr firstRow="1" firstCol="1" bandRow="1"/>
              <a:tblGrid>
                <a:gridCol w="731520">
                  <a:extLst>
                    <a:ext uri="{9D8B030D-6E8A-4147-A177-3AD203B41FA5}">
                      <a16:colId xmlns:a16="http://schemas.microsoft.com/office/drawing/2014/main" val="58350723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83623633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1643257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3760426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95437362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58455254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71432211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Sunday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Monday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Tuesday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Wednesday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Thursday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Friday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Saturday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859894"/>
                  </a:ext>
                </a:extLst>
              </a:tr>
              <a:tr h="180975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September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91358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10443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788539"/>
                  </a:ext>
                </a:extLst>
              </a:tr>
              <a:tr h="180975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October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49551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67324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227326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00549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6927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7563279"/>
                  </a:ext>
                </a:extLst>
              </a:tr>
              <a:tr h="180975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November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17854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309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849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450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3282C-A830-4224-BE83-D20F049E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94E9C-29D0-49F2-9E1B-A77789E82C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A50C1BB-CEF4-4A36-93C7-623A12787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344790"/>
              </p:ext>
            </p:extLst>
          </p:nvPr>
        </p:nvGraphicFramePr>
        <p:xfrm>
          <a:off x="1395047" y="1379222"/>
          <a:ext cx="6623538" cy="3389271"/>
        </p:xfrm>
        <a:graphic>
          <a:graphicData uri="http://schemas.openxmlformats.org/drawingml/2006/table">
            <a:tbl>
              <a:tblPr firstRow="1" firstCol="1" bandRow="1">
                <a:tableStyleId>{36B687A9-448E-476E-A0C0-3782B2B46290}</a:tableStyleId>
              </a:tblPr>
              <a:tblGrid>
                <a:gridCol w="893761">
                  <a:extLst>
                    <a:ext uri="{9D8B030D-6E8A-4147-A177-3AD203B41FA5}">
                      <a16:colId xmlns:a16="http://schemas.microsoft.com/office/drawing/2014/main" val="1303409385"/>
                    </a:ext>
                  </a:extLst>
                </a:gridCol>
                <a:gridCol w="5729777">
                  <a:extLst>
                    <a:ext uri="{9D8B030D-6E8A-4147-A177-3AD203B41FA5}">
                      <a16:colId xmlns:a16="http://schemas.microsoft.com/office/drawing/2014/main" val="3725504042"/>
                    </a:ext>
                  </a:extLst>
                </a:gridCol>
              </a:tblGrid>
              <a:tr h="1451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Playfair Display" panose="020B0604020202020204" charset="0"/>
                        </a:rPr>
                        <a:t>Class</a:t>
                      </a:r>
                      <a:endParaRPr lang="en-US" sz="1400" b="1" dirty="0">
                        <a:effectLst/>
                        <a:latin typeface="Playfair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82" marR="58382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Playfair Display" panose="020B0604020202020204" charset="0"/>
                        </a:rPr>
                        <a:t>Topics</a:t>
                      </a:r>
                      <a:endParaRPr lang="en-US" sz="1400" b="1" dirty="0">
                        <a:effectLst/>
                        <a:latin typeface="Playfair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82" marR="58382" marT="0" marB="0" anchor="ctr"/>
                </a:tc>
                <a:extLst>
                  <a:ext uri="{0D108BD9-81ED-4DB2-BD59-A6C34878D82A}">
                    <a16:rowId xmlns:a16="http://schemas.microsoft.com/office/drawing/2014/main" val="3816392511"/>
                  </a:ext>
                </a:extLst>
              </a:tr>
              <a:tr h="1451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Playfair Display" panose="020B0604020202020204" charset="0"/>
                        </a:rPr>
                        <a:t>1</a:t>
                      </a:r>
                      <a:endParaRPr lang="en-US" sz="1400" b="1" dirty="0">
                        <a:effectLst/>
                        <a:latin typeface="Playfair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82" marR="58382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layfair Display" panose="020B0604020202020204" charset="0"/>
                        </a:rPr>
                        <a:t>Introduction / Discovery Cluster / Basics</a:t>
                      </a:r>
                      <a:endParaRPr lang="en-US" sz="1400">
                        <a:effectLst/>
                        <a:latin typeface="Playfair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82" marR="58382" marT="0" marB="0" anchor="ctr"/>
                </a:tc>
                <a:extLst>
                  <a:ext uri="{0D108BD9-81ED-4DB2-BD59-A6C34878D82A}">
                    <a16:rowId xmlns:a16="http://schemas.microsoft.com/office/drawing/2014/main" val="2855855064"/>
                  </a:ext>
                </a:extLst>
              </a:tr>
              <a:tr h="2979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Playfair Display" panose="020B0604020202020204" charset="0"/>
                        </a:rPr>
                        <a:t>2</a:t>
                      </a:r>
                      <a:endParaRPr lang="en-US" sz="1400" b="1">
                        <a:effectLst/>
                        <a:latin typeface="Playfair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82" marR="58382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Playfair Display" panose="020B0604020202020204" charset="0"/>
                        </a:rPr>
                        <a:t>Cuda Execution Model / Architecture and Profiling Tools</a:t>
                      </a:r>
                      <a:endParaRPr lang="en-US" sz="1400" dirty="0">
                        <a:effectLst/>
                        <a:latin typeface="Playfair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82" marR="58382" marT="0" marB="0" anchor="ctr"/>
                </a:tc>
                <a:extLst>
                  <a:ext uri="{0D108BD9-81ED-4DB2-BD59-A6C34878D82A}">
                    <a16:rowId xmlns:a16="http://schemas.microsoft.com/office/drawing/2014/main" val="3779862465"/>
                  </a:ext>
                </a:extLst>
              </a:tr>
              <a:tr h="1451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Playfair Display" panose="020B0604020202020204" charset="0"/>
                        </a:rPr>
                        <a:t>3</a:t>
                      </a:r>
                      <a:endParaRPr lang="en-US" sz="1400" b="1" dirty="0">
                        <a:effectLst/>
                        <a:latin typeface="Playfair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82" marR="58382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Playfair Display" panose="020B0604020202020204" charset="0"/>
                        </a:rPr>
                        <a:t>Lab 1</a:t>
                      </a:r>
                      <a:endParaRPr lang="en-US" sz="1400" b="1" dirty="0">
                        <a:effectLst/>
                        <a:latin typeface="Playfair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82" marR="58382" marT="0" marB="0" anchor="ctr"/>
                </a:tc>
                <a:extLst>
                  <a:ext uri="{0D108BD9-81ED-4DB2-BD59-A6C34878D82A}">
                    <a16:rowId xmlns:a16="http://schemas.microsoft.com/office/drawing/2014/main" val="1031527580"/>
                  </a:ext>
                </a:extLst>
              </a:tr>
              <a:tr h="1451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Playfair Display" panose="020B0604020202020204" charset="0"/>
                        </a:rPr>
                        <a:t>4</a:t>
                      </a:r>
                      <a:endParaRPr lang="en-US" sz="1400" b="1">
                        <a:effectLst/>
                        <a:latin typeface="Playfair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82" marR="58382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layfair Display" panose="020B0604020202020204" charset="0"/>
                        </a:rPr>
                        <a:t>Cuda Memory Model</a:t>
                      </a:r>
                      <a:endParaRPr lang="en-US" sz="1400">
                        <a:effectLst/>
                        <a:latin typeface="Playfair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82" marR="58382" marT="0" marB="0" anchor="ctr"/>
                </a:tc>
                <a:extLst>
                  <a:ext uri="{0D108BD9-81ED-4DB2-BD59-A6C34878D82A}">
                    <a16:rowId xmlns:a16="http://schemas.microsoft.com/office/drawing/2014/main" val="2015958214"/>
                  </a:ext>
                </a:extLst>
              </a:tr>
              <a:tr h="1451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Playfair Display" panose="020B0604020202020204" charset="0"/>
                        </a:rPr>
                        <a:t>5</a:t>
                      </a:r>
                      <a:endParaRPr lang="en-US" sz="1400" b="1" dirty="0">
                        <a:effectLst/>
                        <a:latin typeface="Playfair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82" marR="58382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Playfair Display" panose="020B0604020202020204" charset="0"/>
                        </a:rPr>
                        <a:t>Lab 2</a:t>
                      </a:r>
                      <a:endParaRPr lang="en-US" sz="1400" b="1">
                        <a:effectLst/>
                        <a:latin typeface="Playfair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82" marR="58382" marT="0" marB="0" anchor="ctr"/>
                </a:tc>
                <a:extLst>
                  <a:ext uri="{0D108BD9-81ED-4DB2-BD59-A6C34878D82A}">
                    <a16:rowId xmlns:a16="http://schemas.microsoft.com/office/drawing/2014/main" val="1633673458"/>
                  </a:ext>
                </a:extLst>
              </a:tr>
              <a:tr h="1451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Playfair Display" panose="020B0604020202020204" charset="0"/>
                        </a:rPr>
                        <a:t>6</a:t>
                      </a:r>
                      <a:endParaRPr lang="en-US" sz="1400" b="1">
                        <a:effectLst/>
                        <a:latin typeface="Playfair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82" marR="58382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Playfair Display" panose="020B0604020202020204" charset="0"/>
                        </a:rPr>
                        <a:t>Lab 2</a:t>
                      </a:r>
                      <a:endParaRPr lang="en-US" sz="1400" b="1" dirty="0">
                        <a:effectLst/>
                        <a:latin typeface="Playfair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82" marR="58382" marT="0" marB="0" anchor="ctr"/>
                </a:tc>
                <a:extLst>
                  <a:ext uri="{0D108BD9-81ED-4DB2-BD59-A6C34878D82A}">
                    <a16:rowId xmlns:a16="http://schemas.microsoft.com/office/drawing/2014/main" val="85036391"/>
                  </a:ext>
                </a:extLst>
              </a:tr>
              <a:tr h="2979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Playfair Display" panose="020B0604020202020204" charset="0"/>
                        </a:rPr>
                        <a:t>7</a:t>
                      </a:r>
                      <a:endParaRPr lang="en-US" sz="1400" b="1" dirty="0">
                        <a:effectLst/>
                        <a:latin typeface="Playfair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82" marR="58382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Playfair Display" panose="020B0604020202020204" charset="0"/>
                        </a:rPr>
                        <a:t>Advanced Memory Topics: Pinned, Unified Memory,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Playfair Display" panose="020B0604020202020204" charset="0"/>
                        </a:rPr>
                        <a:t>Concurrency and Dynamic Parallelism.</a:t>
                      </a:r>
                      <a:endParaRPr lang="en-US" sz="1400" dirty="0">
                        <a:effectLst/>
                        <a:latin typeface="Playfair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82" marR="58382" marT="0" marB="0" anchor="ctr"/>
                </a:tc>
                <a:extLst>
                  <a:ext uri="{0D108BD9-81ED-4DB2-BD59-A6C34878D82A}">
                    <a16:rowId xmlns:a16="http://schemas.microsoft.com/office/drawing/2014/main" val="2340506597"/>
                  </a:ext>
                </a:extLst>
              </a:tr>
              <a:tr h="1451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Playfair Display" panose="020B0604020202020204" charset="0"/>
                        </a:rPr>
                        <a:t>8</a:t>
                      </a:r>
                      <a:endParaRPr lang="en-US" sz="1400" b="1" dirty="0">
                        <a:effectLst/>
                        <a:latin typeface="Playfair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82" marR="58382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Playfair Display" panose="020B0604020202020204" charset="0"/>
                        </a:rPr>
                        <a:t>Lab 3</a:t>
                      </a:r>
                      <a:endParaRPr lang="en-US" sz="1400" b="1" dirty="0">
                        <a:effectLst/>
                        <a:latin typeface="Playfair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82" marR="58382" marT="0" marB="0" anchor="ctr"/>
                </a:tc>
                <a:extLst>
                  <a:ext uri="{0D108BD9-81ED-4DB2-BD59-A6C34878D82A}">
                    <a16:rowId xmlns:a16="http://schemas.microsoft.com/office/drawing/2014/main" val="1313740917"/>
                  </a:ext>
                </a:extLst>
              </a:tr>
              <a:tr h="1451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Playfair Display" panose="020B0604020202020204" charset="0"/>
                        </a:rPr>
                        <a:t>9</a:t>
                      </a:r>
                      <a:endParaRPr lang="en-US" sz="1400" b="1" dirty="0">
                        <a:effectLst/>
                        <a:latin typeface="Playfair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82" marR="58382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layfair Display" panose="020B0604020202020204" charset="0"/>
                        </a:rPr>
                        <a:t>Image Processing</a:t>
                      </a:r>
                      <a:endParaRPr lang="en-US" sz="1400">
                        <a:effectLst/>
                        <a:latin typeface="Playfair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82" marR="58382" marT="0" marB="0" anchor="ctr"/>
                </a:tc>
                <a:extLst>
                  <a:ext uri="{0D108BD9-81ED-4DB2-BD59-A6C34878D82A}">
                    <a16:rowId xmlns:a16="http://schemas.microsoft.com/office/drawing/2014/main" val="957697354"/>
                  </a:ext>
                </a:extLst>
              </a:tr>
              <a:tr h="1451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Playfair Display" panose="020B0604020202020204" charset="0"/>
                        </a:rPr>
                        <a:t>10</a:t>
                      </a:r>
                      <a:endParaRPr lang="en-US" sz="1400" b="1" dirty="0">
                        <a:effectLst/>
                        <a:latin typeface="Playfair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82" marR="58382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Playfair Display" panose="020B0604020202020204" charset="0"/>
                        </a:rPr>
                        <a:t>Lab 4</a:t>
                      </a:r>
                      <a:endParaRPr lang="en-US" sz="1400" b="1" dirty="0">
                        <a:effectLst/>
                        <a:latin typeface="Playfair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82" marR="58382" marT="0" marB="0" anchor="ctr"/>
                </a:tc>
                <a:extLst>
                  <a:ext uri="{0D108BD9-81ED-4DB2-BD59-A6C34878D82A}">
                    <a16:rowId xmlns:a16="http://schemas.microsoft.com/office/drawing/2014/main" val="623203023"/>
                  </a:ext>
                </a:extLst>
              </a:tr>
              <a:tr h="2979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Playfair Display" panose="020B0604020202020204" charset="0"/>
                        </a:rPr>
                        <a:t>11</a:t>
                      </a:r>
                      <a:endParaRPr lang="en-US" sz="1400" b="1" dirty="0">
                        <a:effectLst/>
                        <a:latin typeface="Playfair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82" marR="58382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layfair Display" panose="020B0604020202020204" charset="0"/>
                        </a:rPr>
                        <a:t>Applications (Parallel Reduction, Scan, Histogram, Convolution)</a:t>
                      </a:r>
                      <a:endParaRPr lang="en-US" sz="1400">
                        <a:effectLst/>
                        <a:latin typeface="Playfair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82" marR="58382" marT="0" marB="0" anchor="ctr"/>
                </a:tc>
                <a:extLst>
                  <a:ext uri="{0D108BD9-81ED-4DB2-BD59-A6C34878D82A}">
                    <a16:rowId xmlns:a16="http://schemas.microsoft.com/office/drawing/2014/main" val="4269596898"/>
                  </a:ext>
                </a:extLst>
              </a:tr>
              <a:tr h="4506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Playfair Display" panose="020B0604020202020204" charset="0"/>
                        </a:rPr>
                        <a:t>12</a:t>
                      </a:r>
                      <a:endParaRPr lang="en-US" sz="1400" b="1" dirty="0">
                        <a:effectLst/>
                        <a:latin typeface="Playfair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82" marR="58382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Playfair Display" panose="020B0604020202020204" charset="0"/>
                        </a:rPr>
                        <a:t>Additional Topics (</a:t>
                      </a:r>
                      <a:r>
                        <a:rPr lang="en-US" sz="1400" dirty="0" err="1">
                          <a:effectLst/>
                          <a:latin typeface="Playfair Display" panose="020B0604020202020204" charset="0"/>
                        </a:rPr>
                        <a:t>OpenACC</a:t>
                      </a:r>
                      <a:r>
                        <a:rPr lang="en-US" sz="1400" dirty="0">
                          <a:effectLst/>
                          <a:latin typeface="Playfair Display" panose="020B0604020202020204" charset="0"/>
                        </a:rPr>
                        <a:t>, Modern GPU architecture, Pascal, CUDA 8, CUDNN) and Final Project Presentation</a:t>
                      </a:r>
                      <a:endParaRPr lang="en-US" sz="1400" dirty="0">
                        <a:effectLst/>
                        <a:latin typeface="Playfair Display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382" marR="58382" marT="0" marB="0" anchor="ctr"/>
                </a:tc>
                <a:extLst>
                  <a:ext uri="{0D108BD9-81ED-4DB2-BD59-A6C34878D82A}">
                    <a16:rowId xmlns:a16="http://schemas.microsoft.com/office/drawing/2014/main" val="3468543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389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9137F-7B76-4FD4-A950-121A8A2E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class is going to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580B3-1846-4C56-BB3D-D56DCB186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Lets have fun, it’s a learning experience for all of us</a:t>
            </a:r>
          </a:p>
          <a:p>
            <a:r>
              <a:rPr lang="en-US" sz="2000" dirty="0"/>
              <a:t>Bring computers to class. Some days we will be doing hands on labs</a:t>
            </a:r>
          </a:p>
          <a:p>
            <a:r>
              <a:rPr lang="en-US" sz="2000" dirty="0"/>
              <a:t>The only time you need to dedicate to the class is the actual classes (except if you want to work on the final project)</a:t>
            </a:r>
          </a:p>
          <a:p>
            <a:r>
              <a:rPr lang="en-US" sz="2000" dirty="0"/>
              <a:t>To receive the final certificate you are required to attend all labs and submit a project.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B58CA-A102-4876-BE2A-BB7E7A7C71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0335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D577B-915D-490D-A84A-B4FC3CF2A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FE9A4-F1E9-45A9-A6F6-7EAA52DE0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There will be one small final project. The project will consist of a small competition at the end of the course where all students will have to improve the performance of an already existing algorithm provided by the professor. </a:t>
            </a:r>
          </a:p>
          <a:p>
            <a:pPr lvl="1"/>
            <a:r>
              <a:rPr lang="en-US" sz="1800" dirty="0"/>
              <a:t>Project Start: Image Processing Session</a:t>
            </a:r>
          </a:p>
          <a:p>
            <a:pPr lvl="1"/>
            <a:r>
              <a:rPr lang="en-US" sz="1800" dirty="0"/>
              <a:t>Project Deadline: Last Session</a:t>
            </a:r>
          </a:p>
          <a:p>
            <a:pPr lvl="1"/>
            <a:r>
              <a:rPr lang="en-US" sz="1800" dirty="0"/>
              <a:t>Field: Image processing</a:t>
            </a:r>
          </a:p>
          <a:p>
            <a:r>
              <a:rPr lang="en-US" sz="1800" dirty="0"/>
              <a:t>The fastest (on average) to provide a correct output will receive a certificate of champion.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27245-8C93-46F8-BA2F-F9FB7213A7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4660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49AB-A7CF-4018-9EE0-4397C25A0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Piazza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EC5EF-F89A-4F63-BEB8-5AA5CC654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class resources will be found in piazza</a:t>
            </a:r>
          </a:p>
          <a:p>
            <a:r>
              <a:rPr lang="en-US" dirty="0"/>
              <a:t>Please register in the group to be able to access the resources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A7E2A-9052-458C-93E5-5CC85F99F7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6A7226-DB8F-49DA-9B9D-72808FC65681}"/>
              </a:ext>
            </a:extLst>
          </p:cNvPr>
          <p:cNvSpPr/>
          <p:nvPr/>
        </p:nvSpPr>
        <p:spPr>
          <a:xfrm>
            <a:off x="361707" y="2913863"/>
            <a:ext cx="85945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30424D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www.piazza.com/northeastern/fall2018/nugpu101</a:t>
            </a:r>
            <a:r>
              <a:rPr lang="en-US" sz="3200" dirty="0">
                <a:solidFill>
                  <a:srgbClr val="3042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51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34796-A114-4960-A926-7CD10D50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2B725-0E5F-4FF9-91B6-48ED6CFAB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Discovery Cluster</a:t>
            </a:r>
          </a:p>
          <a:p>
            <a:pPr lvl="1"/>
            <a:r>
              <a:rPr lang="en-US" sz="2000" dirty="0"/>
              <a:t>The server that will be used for the class</a:t>
            </a:r>
          </a:p>
          <a:p>
            <a:pPr lvl="1"/>
            <a:r>
              <a:rPr lang="en-US" sz="2000" dirty="0"/>
              <a:t>Dr. David Kaeli is the Sponsor for your access</a:t>
            </a:r>
          </a:p>
          <a:p>
            <a:pPr lvl="1"/>
            <a:r>
              <a:rPr lang="en-US" sz="2000" dirty="0"/>
              <a:t>You will have access to such server to work on the project</a:t>
            </a:r>
          </a:p>
          <a:p>
            <a:pPr lvl="1"/>
            <a:r>
              <a:rPr lang="en-US" sz="2000" dirty="0"/>
              <a:t>We will have a unique partition for us to work on during the lab sessions. More details on this in the first lab session.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3C541-5091-4BEC-83D2-BC4C6855D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6300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ED5F67-EB77-4D0A-AD32-106B0434C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2731477"/>
            <a:ext cx="8165123" cy="1459473"/>
          </a:xfrm>
        </p:spPr>
        <p:txBody>
          <a:bodyPr/>
          <a:lstStyle/>
          <a:p>
            <a:r>
              <a:rPr lang="en-US" dirty="0"/>
              <a:t>TAKE OUT YOUR COMPUTER / PHONES / TABLETS / CALCULATORS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E2C51EA-0BFD-4335-8BBA-9D294EF6B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ANYTHING WITH ACCESS TO THE INTERNET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4C145-4AE4-4581-98C4-E9D1E3629988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813300"/>
            <a:ext cx="7956550" cy="3302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058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CE4D4A-8600-4039-81C6-A3AA2862B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Requesting an account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029E07-708B-46F2-9F1A-FD52936208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case you don’t have an account on discovery cluster:</a:t>
            </a:r>
          </a:p>
          <a:p>
            <a:pPr lvl="1"/>
            <a:r>
              <a:rPr lang="en-US" dirty="0"/>
              <a:t>Discovery cluster main page (read it): </a:t>
            </a:r>
          </a:p>
          <a:p>
            <a:pPr lvl="1"/>
            <a:r>
              <a:rPr lang="en-US" dirty="0">
                <a:hlinkClick r:id="rId2"/>
              </a:rPr>
              <a:t>https://its.northeastern.edu/researchcomputing/</a:t>
            </a:r>
            <a:endParaRPr lang="en-US" dirty="0"/>
          </a:p>
          <a:p>
            <a:r>
              <a:rPr lang="en-US" dirty="0"/>
              <a:t>Go to this link to request access:</a:t>
            </a:r>
          </a:p>
          <a:p>
            <a:pPr lvl="1"/>
            <a:r>
              <a:rPr lang="en-US" dirty="0">
                <a:hlinkClick r:id="rId3"/>
              </a:rPr>
              <a:t>https://northeastern.service-now.com/research</a:t>
            </a:r>
            <a:r>
              <a:rPr lang="en-US" dirty="0"/>
              <a:t> </a:t>
            </a:r>
          </a:p>
          <a:p>
            <a:pPr marL="1384300" lvl="2" indent="-342900">
              <a:buFont typeface="+mj-lt"/>
              <a:buAutoNum type="arabicPeriod"/>
            </a:pPr>
            <a:r>
              <a:rPr lang="en-US" dirty="0"/>
              <a:t>Log in with your NEU user</a:t>
            </a:r>
          </a:p>
          <a:p>
            <a:pPr marL="1384300" lvl="2" indent="-342900">
              <a:buFont typeface="+mj-lt"/>
              <a:buAutoNum type="arabicPeriod"/>
            </a:pPr>
            <a:r>
              <a:rPr lang="en-US" dirty="0"/>
              <a:t>Submit a request</a:t>
            </a:r>
          </a:p>
          <a:p>
            <a:pPr marL="1384300" lvl="2" indent="-342900">
              <a:buFont typeface="+mj-lt"/>
              <a:buAutoNum type="arabicPeriod"/>
            </a:pPr>
            <a:r>
              <a:rPr lang="en-US" dirty="0"/>
              <a:t>Research computing access request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453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CE4D4A-8600-4039-81C6-A3AA2862B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Requesting an account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029E07-708B-46F2-9F1A-FD52936208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/>
          <a:lstStyle/>
          <a:p>
            <a:r>
              <a:rPr lang="en-US" b="1" dirty="0"/>
              <a:t>Name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Your name</a:t>
            </a:r>
          </a:p>
          <a:p>
            <a:r>
              <a:rPr lang="en-US" b="1" dirty="0"/>
              <a:t>Email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Husky email</a:t>
            </a:r>
          </a:p>
          <a:p>
            <a:r>
              <a:rPr lang="en-US" b="1" dirty="0" err="1"/>
              <a:t>UserID</a:t>
            </a:r>
            <a:endParaRPr lang="en-US" b="1" dirty="0"/>
          </a:p>
          <a:p>
            <a:pPr lvl="1">
              <a:lnSpc>
                <a:spcPct val="100000"/>
              </a:lnSpc>
            </a:pPr>
            <a:r>
              <a:rPr lang="en-US" dirty="0"/>
              <a:t>Preferred username for your account</a:t>
            </a:r>
          </a:p>
          <a:p>
            <a:r>
              <a:rPr lang="en-US" b="1" dirty="0"/>
              <a:t>Department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Your University department </a:t>
            </a:r>
          </a:p>
          <a:p>
            <a:r>
              <a:rPr lang="en-US" b="1" dirty="0"/>
              <a:t>Affiliation with Northeastern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Undergrad/Graduate Student</a:t>
            </a:r>
          </a:p>
          <a:p>
            <a:r>
              <a:rPr lang="en-US" b="1" dirty="0"/>
              <a:t>University Sponsor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Kaeli, David R</a:t>
            </a:r>
          </a:p>
          <a:p>
            <a:r>
              <a:rPr lang="en-US" b="1" dirty="0"/>
              <a:t>Type of Research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NUCAR GPU Programming Class</a:t>
            </a:r>
          </a:p>
          <a:p>
            <a:r>
              <a:rPr lang="en-US" b="1" dirty="0"/>
              <a:t>Details of intended use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Will be using GPU nodes to learn how to program in CUDA.</a:t>
            </a:r>
          </a:p>
          <a:p>
            <a:r>
              <a:rPr lang="en-US" b="1" dirty="0"/>
              <a:t>Accept User Policy</a:t>
            </a:r>
          </a:p>
        </p:txBody>
      </p:sp>
    </p:spTree>
    <p:extLst>
      <p:ext uri="{BB962C8B-B14F-4D97-AF65-F5344CB8AC3E}">
        <p14:creationId xmlns:p14="http://schemas.microsoft.com/office/powerpoint/2010/main" val="1818719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1D850-14A2-4E91-97AF-5B9273B5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Connecting to the Discovery Cluster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E1A22-D0D2-45F6-934E-3F66B6574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Need an SSH connection.</a:t>
            </a:r>
          </a:p>
          <a:p>
            <a:pPr lvl="1"/>
            <a:r>
              <a:rPr lang="en-US" sz="2000" dirty="0"/>
              <a:t>I recommend using Unix Terminal.</a:t>
            </a:r>
          </a:p>
          <a:p>
            <a:pPr lvl="1"/>
            <a:r>
              <a:rPr lang="en-US" sz="2000" dirty="0"/>
              <a:t>If using Windows, you could use </a:t>
            </a:r>
            <a:r>
              <a:rPr lang="en-US" sz="2000" dirty="0" err="1"/>
              <a:t>PuTTY</a:t>
            </a:r>
            <a:r>
              <a:rPr lang="en-US" sz="2000" dirty="0"/>
              <a:t>, </a:t>
            </a:r>
            <a:r>
              <a:rPr lang="en-US" sz="2000" dirty="0" err="1"/>
              <a:t>MobaXterm</a:t>
            </a:r>
            <a:r>
              <a:rPr lang="en-US" sz="2000" dirty="0"/>
              <a:t> or similar.</a:t>
            </a:r>
          </a:p>
          <a:p>
            <a:r>
              <a:rPr lang="en-US" sz="2000" dirty="0"/>
              <a:t>We will cover this in our first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66CF2-3A65-4130-A424-3D709E6F25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179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54000"/>
          </a:schemeClr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800" dirty="0"/>
              <a:t>Brief Introduction</a:t>
            </a:r>
          </a:p>
          <a:p>
            <a:pPr marL="285750" indent="-2857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800" dirty="0"/>
              <a:t>Syllabus</a:t>
            </a:r>
          </a:p>
          <a:p>
            <a:pPr marL="285750" indent="-2857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800" dirty="0"/>
              <a:t>Introduction to Parallel Computing</a:t>
            </a: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00" name="Google Shape;100;p14"/>
          <p:cNvGrpSpPr/>
          <p:nvPr/>
        </p:nvGrpSpPr>
        <p:grpSpPr>
          <a:xfrm>
            <a:off x="4397465" y="881213"/>
            <a:ext cx="349060" cy="298882"/>
            <a:chOff x="1934025" y="1001650"/>
            <a:chExt cx="415300" cy="355600"/>
          </a:xfrm>
        </p:grpSpPr>
        <p:sp>
          <p:nvSpPr>
            <p:cNvPr id="101" name="Google Shape;101;p14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1D850-14A2-4E91-97AF-5B9273B5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Connecting to the Discovery Cluster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E1A22-D0D2-45F6-934E-3F66B6574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I highly recommend you read the following document as it specifies how to properly use the Cluster. </a:t>
            </a:r>
          </a:p>
          <a:p>
            <a:r>
              <a:rPr lang="en-US" sz="2400" dirty="0"/>
              <a:t>This is important if you will use it for other projects as well.</a:t>
            </a:r>
          </a:p>
          <a:p>
            <a:endParaRPr lang="en-US" sz="2400" dirty="0"/>
          </a:p>
          <a:p>
            <a:pPr marL="127000" indent="0">
              <a:buNone/>
            </a:pPr>
            <a:r>
              <a:rPr lang="en-US" sz="2000" dirty="0">
                <a:hlinkClick r:id="rId2"/>
              </a:rPr>
              <a:t>https://docs.google.com/presentation/d/1aKZzL3o5kf_RVm23YTuOLj1LI2DZFlzitA2g9w6axas/edit#slide=id.g412dc120e5_0_0</a:t>
            </a:r>
            <a:r>
              <a:rPr lang="en-US" sz="2000" dirty="0"/>
              <a:t>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66CF2-3A65-4130-A424-3D709E6F25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1328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3AA18D-C9CA-4BED-903D-B67680392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3031150"/>
            <a:ext cx="5949462" cy="1159800"/>
          </a:xfrm>
        </p:spPr>
        <p:txBody>
          <a:bodyPr/>
          <a:lstStyle/>
          <a:p>
            <a:r>
              <a:rPr lang="en-US" dirty="0"/>
              <a:t>Introduction to Parallel Computing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6436B21-C584-495F-82C6-C76ABD93A7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90AD9-A0EF-48A8-9A61-1CF54EDCC44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813300"/>
            <a:ext cx="7956550" cy="3302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2390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1A7042-FDF0-475E-BF0B-946B0AF0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move to multi-core computing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069D8B-BC5A-47B8-9200-2027E6FCF0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CPU industry has elected to jump off the cycle-time scaling bandwagon</a:t>
            </a:r>
          </a:p>
          <a:p>
            <a:pPr lvl="1"/>
            <a:r>
              <a:rPr lang="en-US" dirty="0"/>
              <a:t>Power/thermal constraints have become a limiting factor</a:t>
            </a:r>
          </a:p>
          <a:p>
            <a:pPr lvl="1"/>
            <a:r>
              <a:rPr lang="en-US" dirty="0"/>
              <a:t>Clock speeds have not changed</a:t>
            </a:r>
          </a:p>
          <a:p>
            <a:pPr lvl="1"/>
            <a:r>
              <a:rPr lang="en-US" dirty="0"/>
              <a:t>The memory wall persists and multi-core places further pressure on this problem</a:t>
            </a:r>
          </a:p>
          <a:p>
            <a:r>
              <a:rPr lang="en-US" dirty="0"/>
              <a:t>Microprocessor manufacturers are producing high-volume CPUs with 8-16 cores on-chip</a:t>
            </a:r>
          </a:p>
          <a:p>
            <a:pPr lvl="1"/>
            <a:r>
              <a:rPr lang="en-US" dirty="0"/>
              <a:t>New consumer chip Ryzen from AMD has up to 16 cores</a:t>
            </a:r>
          </a:p>
          <a:p>
            <a:pPr lvl="1"/>
            <a:r>
              <a:rPr lang="en-US" dirty="0"/>
              <a:t>SIMD/vector extensions – SSE (streaming SIMD extensions) and AVX (advanced vector extensions)</a:t>
            </a:r>
          </a:p>
          <a:p>
            <a:pPr lvl="1"/>
            <a:r>
              <a:rPr lang="en-US" dirty="0"/>
              <a:t>Also seeing multi-core in the embedded domain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12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D090-6091-484B-870A-A7581F5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GPUs of Interest?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536F3-16D4-4C38-B6CA-F0DACFA57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Graphics Processing Units</a:t>
            </a:r>
          </a:p>
          <a:p>
            <a:pPr lvl="1"/>
            <a:r>
              <a:rPr lang="en-US" dirty="0"/>
              <a:t>More than 65% of Americans played a video game in 2009</a:t>
            </a:r>
          </a:p>
          <a:p>
            <a:pPr lvl="1"/>
            <a:r>
              <a:rPr lang="en-US" dirty="0"/>
              <a:t>High-end - primarily used for 3-D rendering for videogame graphics and movie animation</a:t>
            </a:r>
          </a:p>
          <a:p>
            <a:pPr lvl="1"/>
            <a:r>
              <a:rPr lang="en-US" dirty="0"/>
              <a:t>Mid/low-end – primarily used for computer displays</a:t>
            </a:r>
          </a:p>
          <a:p>
            <a:pPr lvl="1"/>
            <a:r>
              <a:rPr lang="en-US" dirty="0"/>
              <a:t>Manufacturers include NVIDIA, AMD/ATI, Intel (embedded) </a:t>
            </a:r>
          </a:p>
          <a:p>
            <a:pPr lvl="1"/>
            <a:r>
              <a:rPr lang="en-US" dirty="0"/>
              <a:t>Very competitive commodities market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52F42-E580-4764-B843-F046FC24368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2EC7A-B777-40E4-98B6-AC0B59919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545235" y="3950310"/>
            <a:ext cx="1424102" cy="800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D448E3-53CD-4C58-829B-7B6850EE7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061428" y="3950310"/>
            <a:ext cx="655955" cy="76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1F07431-A341-4B8A-A1A6-D7C23580A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55410" y="3950310"/>
            <a:ext cx="543746" cy="760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1">
            <a:extLst>
              <a:ext uri="{FF2B5EF4-FFF2-40B4-BE49-F238E27FC236}">
                <a16:creationId xmlns:a16="http://schemas.microsoft.com/office/drawing/2014/main" id="{E3FA4410-AA43-4AF7-B7C2-314B546CF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92" y="3950310"/>
            <a:ext cx="1953910" cy="792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97DB3FB4-01E4-4A1E-9A97-32C24DA6A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207363" y="3950310"/>
            <a:ext cx="1424103" cy="790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83E15845-3959-4B68-82D6-875891001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28490" y="3950310"/>
            <a:ext cx="978719" cy="823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655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9943B-9AEA-4A99-84F4-A344445D0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GPUs of Interest?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DC4E3-AF69-489A-830A-0B7C61B76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Performance: CPU vs GPU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F65C3-A2FA-4FB2-A08B-F3EABB296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7E3DC47C-77CC-4221-B8EE-5811FE0BB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075" y="1352327"/>
            <a:ext cx="4822237" cy="33671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79F7F8-2DD0-4715-AF6A-6631DDC36707}"/>
              </a:ext>
            </a:extLst>
          </p:cNvPr>
          <p:cNvSpPr txBox="1"/>
          <p:nvPr/>
        </p:nvSpPr>
        <p:spPr>
          <a:xfrm>
            <a:off x="1857878" y="3783858"/>
            <a:ext cx="17879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Karl Rupp’s website                 www.karlrupp.net</a:t>
            </a:r>
          </a:p>
        </p:txBody>
      </p:sp>
    </p:spTree>
    <p:extLst>
      <p:ext uri="{BB962C8B-B14F-4D97-AF65-F5344CB8AC3E}">
        <p14:creationId xmlns:p14="http://schemas.microsoft.com/office/powerpoint/2010/main" val="2622779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068363AD-776F-47CA-A102-DBEE5CF89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075" y="1352327"/>
            <a:ext cx="4822237" cy="336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09943B-9AEA-4A99-84F4-A344445D0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GPUs of Interest?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DC4E3-AF69-489A-830A-0B7C61B76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3544201" cy="3123073"/>
          </a:xfrm>
        </p:spPr>
        <p:txBody>
          <a:bodyPr/>
          <a:lstStyle/>
          <a:p>
            <a:r>
              <a:rPr lang="en-US" dirty="0"/>
              <a:t>Performance/Power: CPU vs GPU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F65C3-A2FA-4FB2-A08B-F3EABB296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79F7F8-2DD0-4715-AF6A-6631DDC36707}"/>
              </a:ext>
            </a:extLst>
          </p:cNvPr>
          <p:cNvSpPr txBox="1"/>
          <p:nvPr/>
        </p:nvSpPr>
        <p:spPr>
          <a:xfrm>
            <a:off x="1857878" y="3783858"/>
            <a:ext cx="17879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Karl Rupp’s website                 www.karlrupp.net</a:t>
            </a:r>
          </a:p>
        </p:txBody>
      </p:sp>
    </p:spTree>
    <p:extLst>
      <p:ext uri="{BB962C8B-B14F-4D97-AF65-F5344CB8AC3E}">
        <p14:creationId xmlns:p14="http://schemas.microsoft.com/office/powerpoint/2010/main" val="638449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A74B-4E80-4585-9398-A995FB442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 wide range of GPU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3175D-308B-4C55-A258-3016F2D6A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4"/>
          <a:lstStyle/>
          <a:p>
            <a:pPr>
              <a:spcBef>
                <a:spcPts val="0"/>
              </a:spcBef>
            </a:pPr>
            <a:r>
              <a:rPr lang="en-US" sz="1200" dirty="0"/>
              <a:t> 3D image analysis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Adaptive radiation therapy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Acoustics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Astronomy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Audio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Automobile vision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Bioinformatics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Biological simulation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Broadcast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Cellular automata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Fluid dynamics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Computer vision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Cryptography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CT reconstruction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Data mining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Digital cinema / projections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Electromagnetic simulation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Equity trading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Film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Financial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GIS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Holographic cinema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Intrusion detection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Machine learning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Mathematics research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Military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Mine planning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Molecular dynamics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MRI reconstruction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Multispectral imaging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N-body simulation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Network processing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Neural network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Oceanographic research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Optical inspection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Particle physics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Protein folding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Quantum chemistry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Ray tracing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Radar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Reservoir simulation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Robotic vision / AI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Robotic surgery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Satellite data analysis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Seismic imaging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Surgery simulation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Surveillance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Ultrasound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Video conferencing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Telescope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Video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Visualization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Wireless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X-Ray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DE933-3E96-40B5-A88C-D01C2F783E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564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A4A1-82A9-40D8-ABC3-A72AC376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 wide range of GPU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D8142-0014-4269-9DD1-594675F30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General Purpose Computing Platform</a:t>
            </a:r>
          </a:p>
          <a:p>
            <a:r>
              <a:rPr lang="en-US" dirty="0"/>
              <a:t>Speedups are impressive and ever increasing!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D17D0-8769-4E5F-B5CC-99BB305A39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17C4BE5-8067-49B6-AFE8-DE0196ECE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77" y="2579754"/>
            <a:ext cx="1651000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A1EB5B53-7CBC-4B26-9199-3E7BC7679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465" y="3694178"/>
            <a:ext cx="13811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52019" rIns="81639" bIns="40820" anchor="ctr"/>
          <a:lstStyle>
            <a:lvl1pPr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  <a:tab pos="1312863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Genetic Algorithm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4E6420FE-896A-4E20-AFD9-E8CA99C87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827" y="4030728"/>
            <a:ext cx="7810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55221" rIns="81639" bIns="40820" anchor="ctr"/>
          <a:lstStyle>
            <a:lvl1pPr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2600 X</a:t>
            </a: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301759E3-1791-4440-A339-FFACF900B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452" y="2589279"/>
            <a:ext cx="1833562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" name="Text Box 11">
            <a:extLst>
              <a:ext uri="{FF2B5EF4-FFF2-40B4-BE49-F238E27FC236}">
                <a16:creationId xmlns:a16="http://schemas.microsoft.com/office/drawing/2014/main" id="{9A0EFF97-39C8-4A5F-92C2-62E7DB469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9002" y="3614804"/>
            <a:ext cx="2208212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52019" rIns="81639" bIns="40820" anchor="ctr"/>
          <a:lstStyle>
            <a:lvl1pPr eaLnBrk="0" hangingPunct="0">
              <a:tabLst>
                <a:tab pos="655638" algn="l"/>
                <a:tab pos="1312863" algn="l"/>
                <a:tab pos="1968500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55638" algn="l"/>
                <a:tab pos="1312863" algn="l"/>
                <a:tab pos="1968500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55638" algn="l"/>
                <a:tab pos="1312863" algn="l"/>
                <a:tab pos="1968500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55638" algn="l"/>
                <a:tab pos="1312863" algn="l"/>
                <a:tab pos="1968500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55638" algn="l"/>
                <a:tab pos="1312863" algn="l"/>
                <a:tab pos="1968500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  <a:tab pos="1312863" algn="l"/>
                <a:tab pos="19685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Lattice-Boltzmann Method</a:t>
            </a:r>
          </a:p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  <a:tab pos="1312863" algn="l"/>
                <a:tab pos="19685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for Numerical Fluid Mechanics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17A428BB-5767-454F-A8A6-0CF50DDC0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1477" y="4008503"/>
            <a:ext cx="7810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55221" rIns="81639" bIns="40820" anchor="ctr"/>
          <a:lstStyle>
            <a:lvl1pPr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1840 X</a:t>
            </a: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0636C1CB-7EB9-4517-9F98-E86B776AD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9190" y="4388466"/>
            <a:ext cx="2770188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50420" rIns="81639" bIns="40820" anchor="ctr"/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55638" algn="l"/>
                <a:tab pos="1312863" algn="l"/>
                <a:tab pos="1968500" algn="l"/>
                <a:tab pos="2625725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  <a:tab pos="1312863" algn="l"/>
                <a:tab pos="1968500" algn="l"/>
                <a:tab pos="2625725" algn="l"/>
              </a:tabLst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Source: CUDA Zone at www.nvidia.com/cuda/</a:t>
            </a:r>
          </a:p>
        </p:txBody>
      </p:sp>
      <p:pic>
        <p:nvPicPr>
          <p:cNvPr id="21" name="Picture 19">
            <a:extLst>
              <a:ext uri="{FF2B5EF4-FFF2-40B4-BE49-F238E27FC236}">
                <a16:creationId xmlns:a16="http://schemas.microsoft.com/office/drawing/2014/main" id="{4B003948-CC70-4758-B872-F670B9B2B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127" y="2584027"/>
            <a:ext cx="1833562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" name="Text Box 20">
            <a:extLst>
              <a:ext uri="{FF2B5EF4-FFF2-40B4-BE49-F238E27FC236}">
                <a16:creationId xmlns:a16="http://schemas.microsoft.com/office/drawing/2014/main" id="{94A7C59C-3A75-4D4C-B5CE-05C4D121F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0165" y="3647651"/>
            <a:ext cx="1744663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52019" rIns="81639" bIns="40820" anchor="ctr"/>
          <a:lstStyle>
            <a:lvl1pPr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  <a:tab pos="1312863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Monte Carlo Simulation</a:t>
            </a:r>
          </a:p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  <a:tab pos="1312863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Of Photon Migration</a:t>
            </a:r>
          </a:p>
        </p:txBody>
      </p:sp>
      <p:sp>
        <p:nvSpPr>
          <p:cNvPr id="23" name="Text Box 21">
            <a:extLst>
              <a:ext uri="{FF2B5EF4-FFF2-40B4-BE49-F238E27FC236}">
                <a16:creationId xmlns:a16="http://schemas.microsoft.com/office/drawing/2014/main" id="{3C304A60-858C-4768-9258-92C6D91B3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7377" y="4041351"/>
            <a:ext cx="7810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55221" rIns="81639" bIns="40820" anchor="ctr"/>
          <a:lstStyle>
            <a:lvl1pPr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1000 X</a:t>
            </a: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04F2FBFB-39A6-4FE7-BA77-CA2E0E32E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1552" y="3659375"/>
            <a:ext cx="1485900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52019" rIns="81639" bIns="40820" anchor="ctr"/>
          <a:lstStyle>
            <a:lvl1pPr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  <a:tab pos="1312863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K-Nearest Neighbor</a:t>
            </a:r>
          </a:p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  <a:tab pos="1312863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Search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8DECC024-5C09-4B1E-BBAF-BF201A57E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7002" y="4053075"/>
            <a:ext cx="677862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55221" rIns="81639" bIns="40820" anchor="ctr"/>
          <a:lstStyle>
            <a:lvl1pPr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470 X</a:t>
            </a:r>
          </a:p>
        </p:txBody>
      </p:sp>
      <p:pic>
        <p:nvPicPr>
          <p:cNvPr id="29" name="Picture 27">
            <a:extLst>
              <a:ext uri="{FF2B5EF4-FFF2-40B4-BE49-F238E27FC236}">
                <a16:creationId xmlns:a16="http://schemas.microsoft.com/office/drawing/2014/main" id="{8E12DDAF-8338-4311-A4B3-EEF847B3D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214" y="2595751"/>
            <a:ext cx="1817688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" name="Rectangle 28">
            <a:extLst>
              <a:ext uri="{FF2B5EF4-FFF2-40B4-BE49-F238E27FC236}">
                <a16:creationId xmlns:a16="http://schemas.microsoft.com/office/drawing/2014/main" id="{199CC676-3743-45B8-953E-62003C5E2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2247" y="2596059"/>
            <a:ext cx="414337" cy="1018746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2945" tIns="41473" rIns="82945" bIns="41473" anchor="ctr"/>
          <a:lstStyle>
            <a:lvl1pPr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layfair Display" panose="020B060402020202020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62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40939-C26B-44BF-AADA-336A556D9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236D8-1BC6-4C13-8C9E-88D12D9F6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We want to achieve high performance (HPC)</a:t>
            </a:r>
          </a:p>
          <a:p>
            <a:pPr lvl="1"/>
            <a:r>
              <a:rPr lang="en-US" sz="2000" dirty="0"/>
              <a:t>Improve speed of computation</a:t>
            </a:r>
          </a:p>
          <a:p>
            <a:r>
              <a:rPr lang="en-US" sz="2000" dirty="0"/>
              <a:t>Two important aspects we should consider for parallel computing:</a:t>
            </a:r>
          </a:p>
          <a:p>
            <a:pPr lvl="1"/>
            <a:r>
              <a:rPr lang="en-US" sz="2000" dirty="0"/>
              <a:t>Architecture</a:t>
            </a:r>
          </a:p>
          <a:p>
            <a:pPr lvl="1"/>
            <a:r>
              <a:rPr lang="en-US" sz="2000" dirty="0"/>
              <a:t>Parallel Programming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A6EAD-C109-46A4-9757-D9FE190DCA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380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57EF4-744B-48CE-80DD-C6B1A5D3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 GPU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E34F9-202E-4325-9A34-F54B866A4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GPUs have a many-core architecture.</a:t>
            </a:r>
          </a:p>
          <a:p>
            <a:r>
              <a:rPr lang="en-US" dirty="0"/>
              <a:t>Many-core: </a:t>
            </a:r>
          </a:p>
          <a:p>
            <a:pPr lvl="1"/>
            <a:r>
              <a:rPr lang="en-US" dirty="0"/>
              <a:t>architecture with hundreds or thousands of cores.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5CD57-8B3A-44E9-A3D2-1D707BEDA1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1612F58-05D4-4F03-A9D2-8ECBE5223CB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45"/>
          <a:stretch>
            <a:fillRect/>
          </a:stretch>
        </p:blipFill>
        <p:spPr bwMode="auto">
          <a:xfrm>
            <a:off x="2028570" y="2409074"/>
            <a:ext cx="2614791" cy="1936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76FEAA1-1159-421F-B6C3-C833CD6FB76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7"/>
          <a:stretch>
            <a:fillRect/>
          </a:stretch>
        </p:blipFill>
        <p:spPr bwMode="auto">
          <a:xfrm>
            <a:off x="6377095" y="2409074"/>
            <a:ext cx="2670896" cy="189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9B285D59-FAAC-4817-9E27-0411D1048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2380" y="4240176"/>
            <a:ext cx="2614791" cy="41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4057" tIns="37029" rIns="74057" bIns="37029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Irregular data accesses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More cache + Control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0C8A1218-1940-4BFE-A8ED-5D631BC7C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2762" y="4177189"/>
            <a:ext cx="1780284" cy="24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4057" tIns="37029" rIns="74057" bIns="37029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Regular data accesses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6C466C15-B0AE-4274-BAC3-F268D37CA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2857" y="2717329"/>
            <a:ext cx="183024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457200" rtl="0" eaLnBrk="0" fontAlgn="auto" latinLnBrk="0" hangingPunct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GPU: ALU heavy, massively parallel, throughput-oriented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74105127-EB9A-40AA-AEE5-420231B19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438" y="2748768"/>
            <a:ext cx="177402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457200" rtl="0" eaLnBrk="0" fontAlgn="auto" latinLnBrk="0" hangingPunct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CPU: Cache heavy, focused on individual thread performance </a:t>
            </a:r>
          </a:p>
        </p:txBody>
      </p:sp>
    </p:spTree>
    <p:extLst>
      <p:ext uri="{BB962C8B-B14F-4D97-AF65-F5344CB8AC3E}">
        <p14:creationId xmlns:p14="http://schemas.microsoft.com/office/powerpoint/2010/main" val="3513167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6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4D118E-677E-4DE2-BE9E-75FAECF5D8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Brief Introduction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33DB463-1619-419F-A4DD-6A348F94D5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06841-7A4D-44A7-BD7B-D4C9387AC7C8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813300"/>
            <a:ext cx="7956550" cy="3302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192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54A8-06E3-4875-B3BF-FBCFC515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So how do we start writing parallel programs?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A473E-C10F-4D6B-832C-C976DF423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When we think of writing code in parallel, there are two ways of tackling this problem.</a:t>
            </a:r>
          </a:p>
          <a:p>
            <a:r>
              <a:rPr lang="en-US" sz="2400" dirty="0"/>
              <a:t>When we have a shared memory model.</a:t>
            </a:r>
          </a:p>
          <a:p>
            <a:r>
              <a:rPr lang="en-US" sz="2400" dirty="0"/>
              <a:t>When we have a distributed system model.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44373-8D29-402A-A9DE-4B3866C3A0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390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54A8-06E3-4875-B3BF-FBCFC515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So how do we start writing parallel programs?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A473E-C10F-4D6B-832C-C976DF423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Shared memory system model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A single contiguous memory address space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Significantly reduces the burden of parallelizing programs</a:t>
            </a:r>
          </a:p>
          <a:p>
            <a:r>
              <a:rPr lang="en-US" sz="2000" dirty="0"/>
              <a:t>Distributed systems model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Multiple memory address spaces are available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The programmer has the task of issuing explicit communication commands to manage synchronization of tasks and distributed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44373-8D29-402A-A9DE-4B3866C3A0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757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2F72-0439-4DF0-A8DE-22AEE7752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16A71-2CC3-424A-9BA7-52F00EC62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heterogeneous application consists of two parts:</a:t>
            </a:r>
          </a:p>
          <a:p>
            <a:pPr lvl="1"/>
            <a:r>
              <a:rPr lang="en-US" dirty="0"/>
              <a:t>Host code. Runs on the CPU</a:t>
            </a:r>
          </a:p>
          <a:p>
            <a:pPr lvl="1"/>
            <a:r>
              <a:rPr lang="en-US" dirty="0"/>
              <a:t>Device code. Runs on the GPU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F4866-B4C7-461B-8879-8A58A3A40D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31E8DB-A7AE-438E-AD6C-6907159BC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10"/>
          <a:stretch/>
        </p:blipFill>
        <p:spPr>
          <a:xfrm>
            <a:off x="2304751" y="2571750"/>
            <a:ext cx="4534244" cy="21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47CAE-288C-4BF3-8C97-857EFAD1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Reasoning about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C42F7-DA6D-4934-9537-D13AAA1FA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We need to start thinking in parallel</a:t>
            </a:r>
          </a:p>
          <a:p>
            <a:r>
              <a:rPr lang="en-US" sz="2000" dirty="0"/>
              <a:t>To begin to utilize parallel systems such as multi-core CPUs, many-core GPUs and clusters, you need to understand parallelism</a:t>
            </a:r>
          </a:p>
          <a:p>
            <a:r>
              <a:rPr lang="en-US" sz="2000" dirty="0"/>
              <a:t>We will explore this with a simple exercise</a:t>
            </a:r>
          </a:p>
          <a:p>
            <a:r>
              <a:rPr lang="en-US" sz="2000" dirty="0"/>
              <a:t>We will explore some questions that will help you understand the challenges we must overcome to exploit parallel resources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E5A71-1A5B-42C7-8F05-0710F89B7C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954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8C67-5E00-460E-AB8B-8E5CDAE7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Jigsaw Puzzle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0E9A9-5233-474C-B029-16BAF0E2E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5196567" cy="3123073"/>
          </a:xfrm>
        </p:spPr>
        <p:txBody>
          <a:bodyPr/>
          <a:lstStyle/>
          <a:p>
            <a:r>
              <a:rPr lang="en-US" dirty="0"/>
              <a:t>Person A is working on a jigsaw puzzle</a:t>
            </a:r>
          </a:p>
          <a:p>
            <a:r>
              <a:rPr lang="en-US" dirty="0"/>
              <a:t>It takes A 1 hour to complete the puzzle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31FA-D104-44CF-AF52-2FB75C0FD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5" name="Picture 2" descr="Image result for people working on jigsaw puzzle">
            <a:extLst>
              <a:ext uri="{FF2B5EF4-FFF2-40B4-BE49-F238E27FC236}">
                <a16:creationId xmlns:a16="http://schemas.microsoft.com/office/drawing/2014/main" id="{A15C5595-9680-469F-B5A1-9595EFB6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1" y="2215662"/>
            <a:ext cx="3646974" cy="24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D53920-AD91-4B4D-8F7C-086C33739C38}"/>
              </a:ext>
            </a:extLst>
          </p:cNvPr>
          <p:cNvSpPr/>
          <p:nvPr/>
        </p:nvSpPr>
        <p:spPr>
          <a:xfrm>
            <a:off x="159758" y="41522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Henry </a:t>
            </a:r>
            <a:r>
              <a:rPr lang="en-US" sz="1200" dirty="0" err="1"/>
              <a:t>Neeman</a:t>
            </a:r>
            <a:r>
              <a:rPr lang="en-US" sz="1200" dirty="0"/>
              <a:t>, Lloyd Lee, Julia Mullen, and Gerard Newman. 2006. </a:t>
            </a:r>
            <a:r>
              <a:rPr lang="en-US" sz="1200" b="1" dirty="0"/>
              <a:t>Analogies for teaching parallel computing to inexperienced programmers</a:t>
            </a:r>
            <a:r>
              <a:rPr lang="en-US" sz="1200" dirty="0"/>
              <a:t>. </a:t>
            </a:r>
            <a:r>
              <a:rPr lang="en-US" sz="1200" i="1" dirty="0"/>
              <a:t>SIGCSE Bull.</a:t>
            </a:r>
            <a:r>
              <a:rPr lang="en-US" sz="1200" dirty="0"/>
              <a:t> 38, 4 (June 2006), 64-67.</a:t>
            </a:r>
          </a:p>
        </p:txBody>
      </p:sp>
    </p:spTree>
    <p:extLst>
      <p:ext uri="{BB962C8B-B14F-4D97-AF65-F5344CB8AC3E}">
        <p14:creationId xmlns:p14="http://schemas.microsoft.com/office/powerpoint/2010/main" val="714236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8C67-5E00-460E-AB8B-8E5CDAE7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Jigsaw Puzzle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0E9A9-5233-474C-B029-16BAF0E2E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5196567" cy="3123073"/>
          </a:xfrm>
        </p:spPr>
        <p:txBody>
          <a:bodyPr/>
          <a:lstStyle/>
          <a:p>
            <a:r>
              <a:rPr lang="en-US" dirty="0"/>
              <a:t>Now, person B sits across the table from A and works with A on the puzzle.</a:t>
            </a:r>
          </a:p>
          <a:p>
            <a:r>
              <a:rPr lang="en-US" dirty="0"/>
              <a:t>Lets assume that half the puzzle is grass and the other half is the sky. </a:t>
            </a:r>
          </a:p>
          <a:p>
            <a:r>
              <a:rPr lang="en-US" dirty="0"/>
              <a:t>If A works on the grass and B on the sky, how long will it take the two of them to complete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31FA-D104-44CF-AF52-2FB75C0FD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5" name="Picture 2" descr="Image result for people working on jigsaw puzzle">
            <a:extLst>
              <a:ext uri="{FF2B5EF4-FFF2-40B4-BE49-F238E27FC236}">
                <a16:creationId xmlns:a16="http://schemas.microsoft.com/office/drawing/2014/main" id="{A15C5595-9680-469F-B5A1-9595EFB6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1" y="2215662"/>
            <a:ext cx="3646974" cy="24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D53920-AD91-4B4D-8F7C-086C33739C38}"/>
              </a:ext>
            </a:extLst>
          </p:cNvPr>
          <p:cNvSpPr/>
          <p:nvPr/>
        </p:nvSpPr>
        <p:spPr>
          <a:xfrm>
            <a:off x="159758" y="41522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Henry </a:t>
            </a:r>
            <a:r>
              <a:rPr lang="en-US" sz="1200" dirty="0" err="1"/>
              <a:t>Neeman</a:t>
            </a:r>
            <a:r>
              <a:rPr lang="en-US" sz="1200" dirty="0"/>
              <a:t>, Lloyd Lee, Julia Mullen, and Gerard Newman. 2006. </a:t>
            </a:r>
            <a:r>
              <a:rPr lang="en-US" sz="1200" b="1" dirty="0"/>
              <a:t>Analogies for teaching parallel computing to inexperienced programmers</a:t>
            </a:r>
            <a:r>
              <a:rPr lang="en-US" sz="1200" dirty="0"/>
              <a:t>. </a:t>
            </a:r>
            <a:r>
              <a:rPr lang="en-US" sz="1200" i="1" dirty="0"/>
              <a:t>SIGCSE Bull.</a:t>
            </a:r>
            <a:r>
              <a:rPr lang="en-US" sz="1200" dirty="0"/>
              <a:t> 38, 4 (June 2006), 64-67.</a:t>
            </a:r>
          </a:p>
        </p:txBody>
      </p:sp>
    </p:spTree>
    <p:extLst>
      <p:ext uri="{BB962C8B-B14F-4D97-AF65-F5344CB8AC3E}">
        <p14:creationId xmlns:p14="http://schemas.microsoft.com/office/powerpoint/2010/main" val="766918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8C67-5E00-460E-AB8B-8E5CDAE7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Jigsaw Puzzle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0E9A9-5233-474C-B029-16BAF0E2E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5196567" cy="3123073"/>
          </a:xfrm>
        </p:spPr>
        <p:txBody>
          <a:bodyPr/>
          <a:lstStyle/>
          <a:p>
            <a:r>
              <a:rPr lang="en-US" dirty="0"/>
              <a:t>If A and B both try to grab a piece out of the pile at the same time, will that slow them down?</a:t>
            </a:r>
          </a:p>
          <a:p>
            <a:r>
              <a:rPr lang="en-US" dirty="0"/>
              <a:t>What if they grab for the same piece at the same 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31FA-D104-44CF-AF52-2FB75C0FD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5" name="Picture 2" descr="Image result for people working on jigsaw puzzle">
            <a:extLst>
              <a:ext uri="{FF2B5EF4-FFF2-40B4-BE49-F238E27FC236}">
                <a16:creationId xmlns:a16="http://schemas.microsoft.com/office/drawing/2014/main" id="{A15C5595-9680-469F-B5A1-9595EFB6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1" y="2215662"/>
            <a:ext cx="3646974" cy="24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D53920-AD91-4B4D-8F7C-086C33739C38}"/>
              </a:ext>
            </a:extLst>
          </p:cNvPr>
          <p:cNvSpPr/>
          <p:nvPr/>
        </p:nvSpPr>
        <p:spPr>
          <a:xfrm>
            <a:off x="159758" y="41522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Henry </a:t>
            </a:r>
            <a:r>
              <a:rPr lang="en-US" sz="1200" dirty="0" err="1"/>
              <a:t>Neeman</a:t>
            </a:r>
            <a:r>
              <a:rPr lang="en-US" sz="1200" dirty="0"/>
              <a:t>, Lloyd Lee, Julia Mullen, and Gerard Newman. 2006. </a:t>
            </a:r>
            <a:r>
              <a:rPr lang="en-US" sz="1200" b="1" dirty="0"/>
              <a:t>Analogies for teaching parallel computing to inexperienced programmers</a:t>
            </a:r>
            <a:r>
              <a:rPr lang="en-US" sz="1200" dirty="0"/>
              <a:t>. </a:t>
            </a:r>
            <a:r>
              <a:rPr lang="en-US" sz="1200" i="1" dirty="0"/>
              <a:t>SIGCSE Bull.</a:t>
            </a:r>
            <a:r>
              <a:rPr lang="en-US" sz="1200" dirty="0"/>
              <a:t> 38, 4 (June 2006), 64-67.</a:t>
            </a:r>
          </a:p>
        </p:txBody>
      </p:sp>
    </p:spTree>
    <p:extLst>
      <p:ext uri="{BB962C8B-B14F-4D97-AF65-F5344CB8AC3E}">
        <p14:creationId xmlns:p14="http://schemas.microsoft.com/office/powerpoint/2010/main" val="4065748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8C67-5E00-460E-AB8B-8E5CDAE7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Jigsaw Puzzle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0E9A9-5233-474C-B029-16BAF0E2E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5196567" cy="3123073"/>
          </a:xfrm>
        </p:spPr>
        <p:txBody>
          <a:bodyPr/>
          <a:lstStyle/>
          <a:p>
            <a:r>
              <a:rPr lang="en-US" dirty="0"/>
              <a:t>Can A and B work completely independently or will they need to work together at the horizon – that is, at the shared interface between their parts?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31FA-D104-44CF-AF52-2FB75C0FD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5" name="Picture 2" descr="Image result for people working on jigsaw puzzle">
            <a:extLst>
              <a:ext uri="{FF2B5EF4-FFF2-40B4-BE49-F238E27FC236}">
                <a16:creationId xmlns:a16="http://schemas.microsoft.com/office/drawing/2014/main" id="{A15C5595-9680-469F-B5A1-9595EFB6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1" y="2215662"/>
            <a:ext cx="3646974" cy="24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D53920-AD91-4B4D-8F7C-086C33739C38}"/>
              </a:ext>
            </a:extLst>
          </p:cNvPr>
          <p:cNvSpPr/>
          <p:nvPr/>
        </p:nvSpPr>
        <p:spPr>
          <a:xfrm>
            <a:off x="159758" y="41522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Henry </a:t>
            </a:r>
            <a:r>
              <a:rPr lang="en-US" sz="1200" dirty="0" err="1"/>
              <a:t>Neeman</a:t>
            </a:r>
            <a:r>
              <a:rPr lang="en-US" sz="1200" dirty="0"/>
              <a:t>, Lloyd Lee, Julia Mullen, and Gerard Newman. 2006. </a:t>
            </a:r>
            <a:r>
              <a:rPr lang="en-US" sz="1200" b="1" dirty="0"/>
              <a:t>Analogies for teaching parallel computing to inexperienced programmers</a:t>
            </a:r>
            <a:r>
              <a:rPr lang="en-US" sz="1200" dirty="0"/>
              <a:t>. </a:t>
            </a:r>
            <a:r>
              <a:rPr lang="en-US" sz="1200" i="1" dirty="0"/>
              <a:t>SIGCSE Bull.</a:t>
            </a:r>
            <a:r>
              <a:rPr lang="en-US" sz="1200" dirty="0"/>
              <a:t> 38, 4 (June 2006), 64-67.</a:t>
            </a:r>
          </a:p>
        </p:txBody>
      </p:sp>
    </p:spTree>
    <p:extLst>
      <p:ext uri="{BB962C8B-B14F-4D97-AF65-F5344CB8AC3E}">
        <p14:creationId xmlns:p14="http://schemas.microsoft.com/office/powerpoint/2010/main" val="2966310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8C67-5E00-460E-AB8B-8E5CDAE7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Jigsaw Puzzle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0E9A9-5233-474C-B029-16BAF0E2E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5196567" cy="3123073"/>
          </a:xfrm>
        </p:spPr>
        <p:txBody>
          <a:bodyPr/>
          <a:lstStyle/>
          <a:p>
            <a:r>
              <a:rPr lang="en-US" dirty="0"/>
              <a:t>Now suppose that C and D sit at the table as well.</a:t>
            </a:r>
          </a:p>
          <a:p>
            <a:r>
              <a:rPr lang="en-US" dirty="0"/>
              <a:t>Will there be more contention for the shared resource, or less, or the same?</a:t>
            </a:r>
          </a:p>
          <a:p>
            <a:r>
              <a:rPr lang="en-US" dirty="0"/>
              <a:t>What about communication at the shared interfaces? How long will it take four people?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31FA-D104-44CF-AF52-2FB75C0FD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5" name="Picture 2" descr="Image result for people working on jigsaw puzzle">
            <a:extLst>
              <a:ext uri="{FF2B5EF4-FFF2-40B4-BE49-F238E27FC236}">
                <a16:creationId xmlns:a16="http://schemas.microsoft.com/office/drawing/2014/main" id="{A15C5595-9680-469F-B5A1-9595EFB6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1" y="2215662"/>
            <a:ext cx="3646974" cy="24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D53920-AD91-4B4D-8F7C-086C33739C38}"/>
              </a:ext>
            </a:extLst>
          </p:cNvPr>
          <p:cNvSpPr/>
          <p:nvPr/>
        </p:nvSpPr>
        <p:spPr>
          <a:xfrm>
            <a:off x="159758" y="41522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Henry </a:t>
            </a:r>
            <a:r>
              <a:rPr lang="en-US" sz="1200" dirty="0" err="1"/>
              <a:t>Neeman</a:t>
            </a:r>
            <a:r>
              <a:rPr lang="en-US" sz="1200" dirty="0"/>
              <a:t>, Lloyd Lee, Julia Mullen, and Gerard Newman. 2006. </a:t>
            </a:r>
            <a:r>
              <a:rPr lang="en-US" sz="1200" b="1" dirty="0"/>
              <a:t>Analogies for teaching parallel computing to inexperienced programmers</a:t>
            </a:r>
            <a:r>
              <a:rPr lang="en-US" sz="1200" dirty="0"/>
              <a:t>. </a:t>
            </a:r>
            <a:r>
              <a:rPr lang="en-US" sz="1200" i="1" dirty="0"/>
              <a:t>SIGCSE Bull.</a:t>
            </a:r>
            <a:r>
              <a:rPr lang="en-US" sz="1200" dirty="0"/>
              <a:t> 38, 4 (June 2006), 64-67.</a:t>
            </a:r>
          </a:p>
        </p:txBody>
      </p:sp>
    </p:spTree>
    <p:extLst>
      <p:ext uri="{BB962C8B-B14F-4D97-AF65-F5344CB8AC3E}">
        <p14:creationId xmlns:p14="http://schemas.microsoft.com/office/powerpoint/2010/main" val="459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8C67-5E00-460E-AB8B-8E5CDAE7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Jigsaw Puzzle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0E9A9-5233-474C-B029-16BAF0E2E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5196567" cy="3123073"/>
          </a:xfrm>
        </p:spPr>
        <p:txBody>
          <a:bodyPr/>
          <a:lstStyle/>
          <a:p>
            <a:r>
              <a:rPr lang="en-US" dirty="0"/>
              <a:t>Now suppose that E, F, G and H sit at the table too.</a:t>
            </a:r>
          </a:p>
          <a:p>
            <a:r>
              <a:rPr lang="en-US" dirty="0"/>
              <a:t>How long will it take the eight of them? If we keep adding people around the table, do we keep speeding up?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31FA-D104-44CF-AF52-2FB75C0FD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5" name="Picture 2" descr="Image result for people working on jigsaw puzzle">
            <a:extLst>
              <a:ext uri="{FF2B5EF4-FFF2-40B4-BE49-F238E27FC236}">
                <a16:creationId xmlns:a16="http://schemas.microsoft.com/office/drawing/2014/main" id="{A15C5595-9680-469F-B5A1-9595EFB6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1" y="2215662"/>
            <a:ext cx="3646974" cy="24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D53920-AD91-4B4D-8F7C-086C33739C38}"/>
              </a:ext>
            </a:extLst>
          </p:cNvPr>
          <p:cNvSpPr/>
          <p:nvPr/>
        </p:nvSpPr>
        <p:spPr>
          <a:xfrm>
            <a:off x="159758" y="41522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Henry </a:t>
            </a:r>
            <a:r>
              <a:rPr lang="en-US" sz="1200" dirty="0" err="1"/>
              <a:t>Neeman</a:t>
            </a:r>
            <a:r>
              <a:rPr lang="en-US" sz="1200" dirty="0"/>
              <a:t>, Lloyd Lee, Julia Mullen, and Gerard Newman. 2006. </a:t>
            </a:r>
            <a:r>
              <a:rPr lang="en-US" sz="1200" b="1" dirty="0"/>
              <a:t>Analogies for teaching parallel computing to inexperienced programmers</a:t>
            </a:r>
            <a:r>
              <a:rPr lang="en-US" sz="1200" dirty="0"/>
              <a:t>. </a:t>
            </a:r>
            <a:r>
              <a:rPr lang="en-US" sz="1200" i="1" dirty="0"/>
              <a:t>SIGCSE Bull.</a:t>
            </a:r>
            <a:r>
              <a:rPr lang="en-US" sz="1200" dirty="0"/>
              <a:t> 38, 4 (June 2006), 64-67.</a:t>
            </a:r>
          </a:p>
        </p:txBody>
      </p:sp>
    </p:spTree>
    <p:extLst>
      <p:ext uri="{BB962C8B-B14F-4D97-AF65-F5344CB8AC3E}">
        <p14:creationId xmlns:p14="http://schemas.microsoft.com/office/powerpoint/2010/main" val="44123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BE91-9A1F-4AE4-BEF7-37C49BD15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95031-BB61-45F4-A39B-D651892A8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Julian Gutierrez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jgutierrez@ece.neu.edu</a:t>
            </a:r>
            <a:endParaRPr lang="en-US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PhD Student in Computer Engineering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Worked on algorithm optimization for GPUs for the last ~3 years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Part of the NUCAR Lab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EAEB3-DC2A-48A2-8831-60D6DBA45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40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8C67-5E00-460E-AB8B-8E5CDAE7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Jigsaw Puzzle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0E9A9-5233-474C-B029-16BAF0E2E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5196567" cy="3123073"/>
          </a:xfrm>
        </p:spPr>
        <p:txBody>
          <a:bodyPr/>
          <a:lstStyle/>
          <a:p>
            <a:r>
              <a:rPr lang="en-US" dirty="0"/>
              <a:t>Parallelism isn’t always the best way (at least, not straight forward).</a:t>
            </a:r>
          </a:p>
          <a:p>
            <a:r>
              <a:rPr lang="en-US" dirty="0"/>
              <a:t>We need to understand the resources we have available and understand how to use them together in order to get a benefit in performance.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31FA-D104-44CF-AF52-2FB75C0FD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5" name="Picture 2" descr="Image result for people working on jigsaw puzzle">
            <a:extLst>
              <a:ext uri="{FF2B5EF4-FFF2-40B4-BE49-F238E27FC236}">
                <a16:creationId xmlns:a16="http://schemas.microsoft.com/office/drawing/2014/main" id="{A15C5595-9680-469F-B5A1-9595EFB6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1" y="2215662"/>
            <a:ext cx="3646974" cy="24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D53920-AD91-4B4D-8F7C-086C33739C38}"/>
              </a:ext>
            </a:extLst>
          </p:cNvPr>
          <p:cNvSpPr/>
          <p:nvPr/>
        </p:nvSpPr>
        <p:spPr>
          <a:xfrm>
            <a:off x="159758" y="41522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Henry </a:t>
            </a:r>
            <a:r>
              <a:rPr lang="en-US" sz="1200" dirty="0" err="1"/>
              <a:t>Neeman</a:t>
            </a:r>
            <a:r>
              <a:rPr lang="en-US" sz="1200" dirty="0"/>
              <a:t>, Lloyd Lee, Julia Mullen, and Gerard Newman. 2006. </a:t>
            </a:r>
            <a:r>
              <a:rPr lang="en-US" sz="1200" b="1" dirty="0"/>
              <a:t>Analogies for teaching parallel computing to inexperienced programmers</a:t>
            </a:r>
            <a:r>
              <a:rPr lang="en-US" sz="1200" dirty="0"/>
              <a:t>. </a:t>
            </a:r>
            <a:r>
              <a:rPr lang="en-US" sz="1200" i="1" dirty="0"/>
              <a:t>SIGCSE Bull.</a:t>
            </a:r>
            <a:r>
              <a:rPr lang="en-US" sz="1200" dirty="0"/>
              <a:t> 38, 4 (June 2006), 64-67.</a:t>
            </a:r>
          </a:p>
        </p:txBody>
      </p:sp>
    </p:spTree>
    <p:extLst>
      <p:ext uri="{BB962C8B-B14F-4D97-AF65-F5344CB8AC3E}">
        <p14:creationId xmlns:p14="http://schemas.microsoft.com/office/powerpoint/2010/main" val="1863322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8C67-5E00-460E-AB8B-8E5CDAE7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Jigsaw Puzzle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0E9A9-5233-474C-B029-16BAF0E2E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5196567" cy="3123073"/>
          </a:xfrm>
        </p:spPr>
        <p:txBody>
          <a:bodyPr/>
          <a:lstStyle/>
          <a:p>
            <a:r>
              <a:rPr lang="en-US" dirty="0"/>
              <a:t>What if we have 8 puzzles to complete 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31FA-D104-44CF-AF52-2FB75C0FD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5" name="Picture 2" descr="Image result for people working on jigsaw puzzle">
            <a:extLst>
              <a:ext uri="{FF2B5EF4-FFF2-40B4-BE49-F238E27FC236}">
                <a16:creationId xmlns:a16="http://schemas.microsoft.com/office/drawing/2014/main" id="{A15C5595-9680-469F-B5A1-9595EFB6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1" y="2215662"/>
            <a:ext cx="3646974" cy="24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D53920-AD91-4B4D-8F7C-086C33739C38}"/>
              </a:ext>
            </a:extLst>
          </p:cNvPr>
          <p:cNvSpPr/>
          <p:nvPr/>
        </p:nvSpPr>
        <p:spPr>
          <a:xfrm>
            <a:off x="159758" y="41522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Henry </a:t>
            </a:r>
            <a:r>
              <a:rPr lang="en-US" sz="1200" dirty="0" err="1"/>
              <a:t>Neeman</a:t>
            </a:r>
            <a:r>
              <a:rPr lang="en-US" sz="1200" dirty="0"/>
              <a:t>, Lloyd Lee, Julia Mullen, and Gerard Newman. 2006. </a:t>
            </a:r>
            <a:r>
              <a:rPr lang="en-US" sz="1200" b="1" dirty="0"/>
              <a:t>Analogies for teaching parallel computing to inexperienced programmers</a:t>
            </a:r>
            <a:r>
              <a:rPr lang="en-US" sz="1200" dirty="0"/>
              <a:t>. </a:t>
            </a:r>
            <a:r>
              <a:rPr lang="en-US" sz="1200" i="1" dirty="0"/>
              <a:t>SIGCSE Bull.</a:t>
            </a:r>
            <a:r>
              <a:rPr lang="en-US" sz="1200" dirty="0"/>
              <a:t> 38, 4 (June 2006), 64-67.</a:t>
            </a:r>
          </a:p>
        </p:txBody>
      </p:sp>
    </p:spTree>
    <p:extLst>
      <p:ext uri="{BB962C8B-B14F-4D97-AF65-F5344CB8AC3E}">
        <p14:creationId xmlns:p14="http://schemas.microsoft.com/office/powerpoint/2010/main" val="2571649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93835-10D7-42C6-82C4-D1BB3808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Parallelizing our lives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EB153-74D7-43A0-9160-B98D4F956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5" y="1352327"/>
            <a:ext cx="7066708" cy="3123073"/>
          </a:xfrm>
        </p:spPr>
        <p:txBody>
          <a:bodyPr/>
          <a:lstStyle/>
          <a:p>
            <a:r>
              <a:rPr lang="en-US" dirty="0"/>
              <a:t>Many of the tasks we perform in our everyday lives include significant parallelism</a:t>
            </a:r>
          </a:p>
          <a:p>
            <a:pPr lvl="1"/>
            <a:r>
              <a:rPr lang="en-US" dirty="0"/>
              <a:t>Can you name some of these?</a:t>
            </a:r>
          </a:p>
          <a:p>
            <a:r>
              <a:rPr lang="en-US" dirty="0"/>
              <a:t>How many of these activities could be carried out concurrently </a:t>
            </a:r>
          </a:p>
          <a:p>
            <a:pPr lvl="1"/>
            <a:r>
              <a:rPr lang="en-US" dirty="0"/>
              <a:t>Identify pairs of parallelizable activities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F61C5-E11D-4094-A2DE-EE37C853D5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54AC63B-E2AE-4398-A980-B9B555D8FD5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147" y="3170941"/>
            <a:ext cx="1438741" cy="130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5DF0FF-38CE-4B03-B913-D106F4ADD7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233" y="3170941"/>
            <a:ext cx="1561034" cy="1266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AE7C1E15-76F9-478A-ADF7-1648D59E35B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21" y="3170941"/>
            <a:ext cx="1266092" cy="1266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82D7C0A3-54D2-40E3-B40B-0758BCBE600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722" y="3170941"/>
            <a:ext cx="1510677" cy="1275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73E3EBB8-3B5A-4E00-B806-618E92EF02E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02" y="3170941"/>
            <a:ext cx="822480" cy="1266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118601-5F07-4324-947B-231DDF9B7699}"/>
              </a:ext>
            </a:extLst>
          </p:cNvPr>
          <p:cNvSpPr txBox="1"/>
          <p:nvPr/>
        </p:nvSpPr>
        <p:spPr>
          <a:xfrm>
            <a:off x="7105417" y="1727130"/>
            <a:ext cx="211468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Dressed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Eat breakfast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Wash our teeth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Dry your hair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Drive to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cellphone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exercise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0066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93835-10D7-42C6-82C4-D1BB3808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Parallelizing our lives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F61C5-E11D-4094-A2DE-EE37C853D5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54AC63B-E2AE-4398-A980-B9B555D8FD5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147" y="3170941"/>
            <a:ext cx="1438741" cy="1304459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5DF0FF-38CE-4B03-B913-D106F4ADD7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233" y="3170941"/>
            <a:ext cx="1561034" cy="1266092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AE7C1E15-76F9-478A-ADF7-1648D59E35B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21" y="3170941"/>
            <a:ext cx="1266092" cy="1266092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82D7C0A3-54D2-40E3-B40B-0758BCBE600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722" y="3170941"/>
            <a:ext cx="1510677" cy="1275683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73E3EBB8-3B5A-4E00-B806-618E92EF02E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02" y="3170941"/>
            <a:ext cx="822480" cy="1266092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EB153-74D7-43A0-9160-B98D4F956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7254971" cy="3123073"/>
          </a:xfrm>
        </p:spPr>
        <p:txBody>
          <a:bodyPr/>
          <a:lstStyle/>
          <a:p>
            <a:r>
              <a:rPr lang="en-US" dirty="0"/>
              <a:t>Consider why many of these cannot presently be carried out in parallel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would need to be changed in our physical world (e.g., showers, cars, </a:t>
            </a:r>
            <a:r>
              <a:rPr lang="en-US" dirty="0" err="1"/>
              <a:t>Ipods</a:t>
            </a:r>
            <a:r>
              <a:rPr lang="en-US" dirty="0"/>
              <a:t>) to allow us to complete many of these activities in parallel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How often is parallelism inhibited by our inability of carrying out two things at the same time?</a:t>
            </a:r>
          </a:p>
          <a:p>
            <a:r>
              <a:rPr lang="en-US" dirty="0"/>
              <a:t>Estimate how much more quickly it would take to carry out these activities if you could change these physical systems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ADD91F-53B8-4192-9E09-5AE754889E2C}"/>
              </a:ext>
            </a:extLst>
          </p:cNvPr>
          <p:cNvSpPr txBox="1"/>
          <p:nvPr/>
        </p:nvSpPr>
        <p:spPr>
          <a:xfrm>
            <a:off x="7105417" y="1727130"/>
            <a:ext cx="211468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Dressed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Eat breakfast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Wash our teeth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Dry your hair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Drive to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cellphone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exercise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51811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89F49-AAC5-4266-BBC8-9F5D41379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Parallelizing our lives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2FBE1-C635-4528-B98C-A2D524E72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world is completely parallel</a:t>
            </a:r>
          </a:p>
          <a:p>
            <a:r>
              <a:rPr lang="en-US" dirty="0"/>
              <a:t>There is rampant parallelism in the natural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D0BAF-2E02-44E7-9A9B-8D2B6E8A0D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6369B9-8E66-491E-BB30-E8D9C2696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6515" y="2248965"/>
            <a:ext cx="4870716" cy="2226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371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EF41B-B024-4B7E-AD6C-430BBDFD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06F33-92C6-47AB-B7A9-8ED1420E1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This is a link to a very watchable and informative C++ playlist on </a:t>
            </a:r>
            <a:r>
              <a:rPr lang="en-US" sz="1400" dirty="0" err="1"/>
              <a:t>Youtube</a:t>
            </a:r>
            <a:r>
              <a:rPr lang="en-US" sz="14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1400" u="sng" dirty="0">
                <a:hlinkClick r:id="rId2"/>
              </a:rPr>
              <a:t>https://www.youtube.com/watch?v=tvC1WCdV1XU&amp;list=PLAE85DE8440AA6B83</a:t>
            </a:r>
            <a:endParaRPr lang="en-US" sz="1400" dirty="0"/>
          </a:p>
          <a:p>
            <a:r>
              <a:rPr lang="en-US" sz="1400" dirty="0"/>
              <a:t>This website contains many C++ example problems and solutions:</a:t>
            </a:r>
          </a:p>
          <a:p>
            <a:pPr lvl="1">
              <a:lnSpc>
                <a:spcPct val="100000"/>
              </a:lnSpc>
            </a:pPr>
            <a:r>
              <a:rPr lang="en-US" sz="1400" u="sng" dirty="0">
                <a:hlinkClick r:id="rId3"/>
              </a:rPr>
              <a:t>http://www.worldbestlearningcenter.com/index_files/cpp-tutorial-variables_datatypes_exercises.htm</a:t>
            </a:r>
            <a:endParaRPr lang="en-US" sz="1400" dirty="0"/>
          </a:p>
          <a:p>
            <a:r>
              <a:rPr lang="en-US" sz="1400" dirty="0"/>
              <a:t>This is a link to a great </a:t>
            </a:r>
            <a:r>
              <a:rPr lang="en-US" sz="1400" dirty="0" err="1"/>
              <a:t>linux</a:t>
            </a:r>
            <a:r>
              <a:rPr lang="en-US" sz="1400" dirty="0"/>
              <a:t> playlist on </a:t>
            </a:r>
            <a:r>
              <a:rPr lang="en-US" sz="1400" dirty="0" err="1"/>
              <a:t>youtube</a:t>
            </a:r>
            <a:r>
              <a:rPr lang="en-US" sz="14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1400" u="sng" dirty="0">
                <a:hlinkClick r:id="rId4"/>
              </a:rPr>
              <a:t>https://www.youtube.com/watch?v=HjuHHI60s44&amp;list=PL6gx4Cwl9DGCkg2uj3PxUWhMDuTw3VKjM</a:t>
            </a:r>
            <a:endParaRPr lang="en-US" sz="1400" dirty="0"/>
          </a:p>
          <a:p>
            <a:r>
              <a:rPr lang="en-US" sz="1400" dirty="0"/>
              <a:t>This website contains many Linux examples and tutorials:</a:t>
            </a:r>
          </a:p>
          <a:p>
            <a:pPr lvl="1">
              <a:lnSpc>
                <a:spcPct val="100000"/>
              </a:lnSpc>
            </a:pPr>
            <a:r>
              <a:rPr lang="en-US" sz="1400" u="sng" dirty="0">
                <a:hlinkClick r:id="rId5"/>
              </a:rPr>
              <a:t>http://www.ee.surrey.ac.uk/Teaching/Unix/</a:t>
            </a:r>
            <a:endParaRPr lang="en-US" sz="1400" dirty="0"/>
          </a:p>
          <a:p>
            <a:r>
              <a:rPr lang="en-US" sz="1400" dirty="0"/>
              <a:t>And this website has an interactive terminal emulator that allows for safe practicing of commands:</a:t>
            </a:r>
          </a:p>
          <a:p>
            <a:pPr lvl="1">
              <a:lnSpc>
                <a:spcPct val="100000"/>
              </a:lnSpc>
            </a:pPr>
            <a:r>
              <a:rPr lang="en-US" sz="1400" u="sng" dirty="0">
                <a:hlinkClick r:id="rId6"/>
              </a:rPr>
              <a:t>https://www.codecademy.com/learn/learn-the-command-line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8F129-E807-4540-9856-8CF19BFBE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785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B7462-DD11-4629-84B5-13B5EC551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NUCAR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3F269-CBA1-48BF-A4C3-51C479F60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Northeastern University Computer Architecture Research laboratory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Director: Dr. David Kaeli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 do research in many computer engineering areas: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Embedded Systems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Architecture Simulation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GPU Computing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Machine Learning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Many cores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Reliability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9A16F-3916-4EA6-85DD-F2DFBFA5C4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37671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EC75-2DC4-4613-B343-3151E7903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D5BA8-8348-4000-A186-F7DF9A102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175 responses!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B8912-EC9B-431D-AAE4-3BC138F286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9E649C-1F6D-4CF1-8A10-918F96768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46" y="1073945"/>
            <a:ext cx="800100" cy="857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26BE19-BAD0-425E-ACC0-019E9C099B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9013" t="17238" r="18786" b="16860"/>
          <a:stretch/>
        </p:blipFill>
        <p:spPr>
          <a:xfrm>
            <a:off x="4921887" y="682653"/>
            <a:ext cx="1932448" cy="17701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E9CB0F-1A9E-4D13-99A4-04AF35CA20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9299" t="19671" r="19349" b="15986"/>
          <a:stretch/>
        </p:blipFill>
        <p:spPr>
          <a:xfrm>
            <a:off x="4963820" y="3221246"/>
            <a:ext cx="1848582" cy="1875362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8BD394-04D0-44AE-8FD8-19CE8B997369}"/>
              </a:ext>
            </a:extLst>
          </p:cNvPr>
          <p:cNvSpPr txBox="1">
            <a:spLocks/>
          </p:cNvSpPr>
          <p:nvPr/>
        </p:nvSpPr>
        <p:spPr>
          <a:xfrm>
            <a:off x="4572000" y="1906"/>
            <a:ext cx="4572000" cy="4658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127000" indent="0" algn="ctr">
              <a:buNone/>
            </a:pPr>
            <a:r>
              <a:rPr lang="en-US" sz="2400" dirty="0"/>
              <a:t>C/C++ Programming Experience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8DE679-0A8C-4016-920F-E60121044470}"/>
              </a:ext>
            </a:extLst>
          </p:cNvPr>
          <p:cNvSpPr txBox="1">
            <a:spLocks/>
          </p:cNvSpPr>
          <p:nvPr/>
        </p:nvSpPr>
        <p:spPr>
          <a:xfrm>
            <a:off x="4568334" y="2570068"/>
            <a:ext cx="4572001" cy="4658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127000" indent="0" algn="ctr">
              <a:buNone/>
            </a:pPr>
            <a:r>
              <a:rPr lang="en-US" sz="2400" dirty="0"/>
              <a:t>CUDA Programming Experience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A6C021-8BD0-4029-9C54-F4CACD2A7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46" y="3730302"/>
            <a:ext cx="800100" cy="857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5346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EC75-2DC4-4613-B343-3151E7903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D5BA8-8348-4000-A186-F7DF9A102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175 responses!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B8912-EC9B-431D-AAE4-3BC138F286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8BD394-04D0-44AE-8FD8-19CE8B997369}"/>
              </a:ext>
            </a:extLst>
          </p:cNvPr>
          <p:cNvSpPr txBox="1">
            <a:spLocks/>
          </p:cNvSpPr>
          <p:nvPr/>
        </p:nvSpPr>
        <p:spPr>
          <a:xfrm>
            <a:off x="4572000" y="1906"/>
            <a:ext cx="4572000" cy="4658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127000" indent="0" algn="ctr">
              <a:buNone/>
            </a:pPr>
            <a:r>
              <a:rPr lang="en-US" sz="2400" dirty="0"/>
              <a:t>Main Program of Study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8DE679-0A8C-4016-920F-E60121044470}"/>
              </a:ext>
            </a:extLst>
          </p:cNvPr>
          <p:cNvSpPr txBox="1">
            <a:spLocks/>
          </p:cNvSpPr>
          <p:nvPr/>
        </p:nvSpPr>
        <p:spPr>
          <a:xfrm>
            <a:off x="4568334" y="2570068"/>
            <a:ext cx="4572001" cy="4658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127000" indent="0" algn="ctr">
              <a:buNone/>
            </a:pPr>
            <a:r>
              <a:rPr lang="en-US" sz="2400" dirty="0"/>
              <a:t>Current Level of Study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677137-881B-4589-83F2-4672A62BBC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1348" y1="43934" x2="44681" y2="49508"/>
                        <a14:foregroundMark x1="44681" y1="49508" x2="60638" y2="40328"/>
                        <a14:foregroundMark x1="60638" y1="40328" x2="44326" y2="46885"/>
                        <a14:foregroundMark x1="44326" y1="46885" x2="62057" y2="49180"/>
                        <a14:foregroundMark x1="62057" y1="49180" x2="69504" y2="33770"/>
                        <a14:foregroundMark x1="69504" y1="33770" x2="68794" y2="40328"/>
                        <a14:foregroundMark x1="75177" y1="40656" x2="75177" y2="40656"/>
                        <a14:foregroundMark x1="76241" y1="44590" x2="76241" y2="44590"/>
                        <a14:foregroundMark x1="75887" y1="48525" x2="75887" y2="48525"/>
                        <a14:foregroundMark x1="73404" y1="48197" x2="73404" y2="48197"/>
                        <a14:foregroundMark x1="73050" y1="47541" x2="72695" y2="47869"/>
                        <a14:foregroundMark x1="72340" y1="45574" x2="74823" y2="49508"/>
                        <a14:foregroundMark x1="65603" y1="41639" x2="69504" y2="50820"/>
                        <a14:foregroundMark x1="69504" y1="33770" x2="76241" y2="42623"/>
                        <a14:foregroundMark x1="75177" y1="41311" x2="75177" y2="41311"/>
                        <a14:foregroundMark x1="75887" y1="39672" x2="75887" y2="39672"/>
                      </a14:backgroundRemoval>
                    </a14:imgEffect>
                  </a14:imgLayer>
                </a14:imgProps>
              </a:ext>
            </a:extLst>
          </a:blip>
          <a:srcRect l="12708" t="17598" r="18471" b="19737"/>
          <a:stretch/>
        </p:blipFill>
        <p:spPr>
          <a:xfrm>
            <a:off x="4963820" y="608657"/>
            <a:ext cx="1848583" cy="1820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6C4D72-DD5A-412F-8B37-B42831269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402" y="591469"/>
            <a:ext cx="2238375" cy="1885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4051DA-3362-4B64-B6E3-85CC0F31E8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0859" t="16197" r="20563" b="23252"/>
          <a:stretch/>
        </p:blipFill>
        <p:spPr>
          <a:xfrm>
            <a:off x="5010712" y="3226230"/>
            <a:ext cx="1848582" cy="1885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60EC1F-D11E-46D2-808E-14F2B8CC70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9626" y="3788205"/>
            <a:ext cx="923925" cy="76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047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02F45C-FAB8-4106-BBAE-157B07BD79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719114-E7F2-4E3B-9C9A-E8282A5114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D526A-1FE9-4E4F-8DF5-1398CC2F6E5E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813300"/>
            <a:ext cx="3389313" cy="3302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2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D9283B-6112-4169-9963-FA91529E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class is about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AC0CF0-6B72-4AFA-93F2-695DCD742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The main idea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Free class where you can learn and interact with GPUs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Learn how to write and design algorithms to develop efficient and high performance programs on GPUs</a:t>
            </a:r>
          </a:p>
          <a:p>
            <a:r>
              <a:rPr lang="en-US" sz="2000" dirty="0"/>
              <a:t>We will offer a certification for those students who participated in the course as well as a certification for the best performing program for the final project.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85D6A-084B-4355-876F-4CBDC3ED2B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4972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s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2540</Words>
  <Application>Microsoft Office PowerPoint</Application>
  <PresentationFormat>On-screen Show (16:9)</PresentationFormat>
  <Paragraphs>459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Raleway Light</vt:lpstr>
      <vt:lpstr>Century Schoolbook</vt:lpstr>
      <vt:lpstr>Playfair Display</vt:lpstr>
      <vt:lpstr>Calibri</vt:lpstr>
      <vt:lpstr>Times New Roman</vt:lpstr>
      <vt:lpstr>MS PGothic</vt:lpstr>
      <vt:lpstr>Courier New</vt:lpstr>
      <vt:lpstr>Isabella template</vt:lpstr>
      <vt:lpstr>GPU Programming (in CUDA)</vt:lpstr>
      <vt:lpstr>Outline</vt:lpstr>
      <vt:lpstr>Brief Introduction</vt:lpstr>
      <vt:lpstr>Who am I</vt:lpstr>
      <vt:lpstr>NUCAR</vt:lpstr>
      <vt:lpstr>Who are you</vt:lpstr>
      <vt:lpstr>Who are you</vt:lpstr>
      <vt:lpstr>Syllabus</vt:lpstr>
      <vt:lpstr>What the class is about</vt:lpstr>
      <vt:lpstr>Schedule</vt:lpstr>
      <vt:lpstr>Class Structure</vt:lpstr>
      <vt:lpstr>How the class is going to work</vt:lpstr>
      <vt:lpstr>Final Project</vt:lpstr>
      <vt:lpstr>Piazza</vt:lpstr>
      <vt:lpstr>Hardware Resources</vt:lpstr>
      <vt:lpstr>TAKE OUT YOUR COMPUTER / PHONES / TABLETS / CALCULATORS</vt:lpstr>
      <vt:lpstr>Requesting an account</vt:lpstr>
      <vt:lpstr>Requesting an account</vt:lpstr>
      <vt:lpstr>Connecting to the Discovery Cluster</vt:lpstr>
      <vt:lpstr>Connecting to the Discovery Cluster</vt:lpstr>
      <vt:lpstr>Introduction to Parallel Computing</vt:lpstr>
      <vt:lpstr>The move to multi-core computing</vt:lpstr>
      <vt:lpstr>Why are GPUs of Interest?</vt:lpstr>
      <vt:lpstr>Why are GPUs of Interest?</vt:lpstr>
      <vt:lpstr>Why are GPUs of Interest?</vt:lpstr>
      <vt:lpstr>A wide range of GPU Applications</vt:lpstr>
      <vt:lpstr>A wide range of GPU Applications</vt:lpstr>
      <vt:lpstr>Parallel Computing</vt:lpstr>
      <vt:lpstr>Architecture of a GPU</vt:lpstr>
      <vt:lpstr>So how do we start writing parallel programs? </vt:lpstr>
      <vt:lpstr>So how do we start writing parallel programs? </vt:lpstr>
      <vt:lpstr>Heterogeneous Architecture</vt:lpstr>
      <vt:lpstr>Reasoning about Parallelism</vt:lpstr>
      <vt:lpstr>Jigsaw Puzzle</vt:lpstr>
      <vt:lpstr>Jigsaw Puzzle</vt:lpstr>
      <vt:lpstr>Jigsaw Puzzle</vt:lpstr>
      <vt:lpstr>Jigsaw Puzzle</vt:lpstr>
      <vt:lpstr>Jigsaw Puzzle</vt:lpstr>
      <vt:lpstr>Jigsaw Puzzle</vt:lpstr>
      <vt:lpstr>Jigsaw Puzzle</vt:lpstr>
      <vt:lpstr>Jigsaw Puzzle</vt:lpstr>
      <vt:lpstr>Parallelizing our lives</vt:lpstr>
      <vt:lpstr>Parallelizing our lives</vt:lpstr>
      <vt:lpstr>Parallelizing our lives</vt:lpstr>
      <vt:lpstr>Additional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 Programming (in CUDA)</dc:title>
  <cp:lastModifiedBy>Julian Gutierrez</cp:lastModifiedBy>
  <cp:revision>23</cp:revision>
  <dcterms:modified xsi:type="dcterms:W3CDTF">2018-09-25T21:36:53Z</dcterms:modified>
</cp:coreProperties>
</file>